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78" r:id="rId3"/>
    <p:sldId id="257" r:id="rId4"/>
    <p:sldId id="258" r:id="rId5"/>
    <p:sldId id="259" r:id="rId6"/>
    <p:sldId id="279" r:id="rId7"/>
    <p:sldId id="261" r:id="rId8"/>
    <p:sldId id="260" r:id="rId9"/>
    <p:sldId id="262" r:id="rId10"/>
    <p:sldId id="263" r:id="rId11"/>
    <p:sldId id="264" r:id="rId12"/>
    <p:sldId id="265" r:id="rId13"/>
    <p:sldId id="266" r:id="rId14"/>
    <p:sldId id="267" r:id="rId15"/>
    <p:sldId id="268" r:id="rId16"/>
    <p:sldId id="269" r:id="rId17"/>
    <p:sldId id="270" r:id="rId18"/>
    <p:sldId id="271" r:id="rId19"/>
    <p:sldId id="272" r:id="rId20"/>
    <p:sldId id="274" r:id="rId21"/>
    <p:sldId id="275" r:id="rId22"/>
    <p:sldId id="276" r:id="rId23"/>
    <p:sldId id="277" r:id="rId24"/>
  </p:sldIdLst>
  <p:sldSz cx="9144000" cy="5143500" type="screen16x9"/>
  <p:notesSz cx="6858000" cy="9144000"/>
  <p:embeddedFontLst>
    <p:embeddedFont>
      <p:font typeface="Lato" panose="020F0502020204030203" pitchFamily="34" charset="0"/>
      <p:regular r:id="rId26"/>
      <p:bold r:id="rId27"/>
      <p:italic r:id="rId28"/>
      <p:boldItalic r:id="rId29"/>
    </p:embeddedFont>
    <p:embeddedFont>
      <p:font typeface="Raleway"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756"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b70ae012a1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b70ae012a1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b75abbb56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b75abbb5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b75abbb56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b75abbb56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b75abbb56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b75abbb56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b75abbb565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b75abbb56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b75abbb565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b75abbb56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b75abbb56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b75abbb56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b75abbb565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b75abbb56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b75abbb565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b75abbb56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b75abbb565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b75abbb56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95CAFB07-379B-B298-AA84-D4D326A401E4}"/>
            </a:ext>
          </a:extLst>
        </p:cNvPr>
        <p:cNvGrpSpPr/>
        <p:nvPr/>
      </p:nvGrpSpPr>
      <p:grpSpPr>
        <a:xfrm>
          <a:off x="0" y="0"/>
          <a:ext cx="0" cy="0"/>
          <a:chOff x="0" y="0"/>
          <a:chExt cx="0" cy="0"/>
        </a:xfrm>
      </p:grpSpPr>
      <p:sp>
        <p:nvSpPr>
          <p:cNvPr id="83" name="Google Shape;83;p:notes">
            <a:extLst>
              <a:ext uri="{FF2B5EF4-FFF2-40B4-BE49-F238E27FC236}">
                <a16:creationId xmlns:a16="http://schemas.microsoft.com/office/drawing/2014/main" id="{3AEE5622-759E-3DFB-7A77-6FD199C1A0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a:extLst>
              <a:ext uri="{FF2B5EF4-FFF2-40B4-BE49-F238E27FC236}">
                <a16:creationId xmlns:a16="http://schemas.microsoft.com/office/drawing/2014/main" id="{8BDDD7C4-384D-69E2-74A6-D2CA9F3EC6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370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b75abbb565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b75abbb56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b75abbb565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b75abbb565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b75abbb565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b75abbb56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b75abbb565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b75abbb565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b75abbb565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b75abbb565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b70ae012a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b70ae012a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b70ae012a1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b70ae012a1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a:extLst>
            <a:ext uri="{FF2B5EF4-FFF2-40B4-BE49-F238E27FC236}">
              <a16:creationId xmlns:a16="http://schemas.microsoft.com/office/drawing/2014/main" id="{61839AC4-0741-8133-129C-FD9A26EB589A}"/>
            </a:ext>
          </a:extLst>
        </p:cNvPr>
        <p:cNvGrpSpPr/>
        <p:nvPr/>
      </p:nvGrpSpPr>
      <p:grpSpPr>
        <a:xfrm>
          <a:off x="0" y="0"/>
          <a:ext cx="0" cy="0"/>
          <a:chOff x="0" y="0"/>
          <a:chExt cx="0" cy="0"/>
        </a:xfrm>
      </p:grpSpPr>
      <p:sp>
        <p:nvSpPr>
          <p:cNvPr id="101" name="Google Shape;101;g2b70ae012a1_0_102:notes">
            <a:extLst>
              <a:ext uri="{FF2B5EF4-FFF2-40B4-BE49-F238E27FC236}">
                <a16:creationId xmlns:a16="http://schemas.microsoft.com/office/drawing/2014/main" id="{7F7CC70C-92D4-DDB4-D256-C2B5E98F01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b70ae012a1_0_102:notes">
            <a:extLst>
              <a:ext uri="{FF2B5EF4-FFF2-40B4-BE49-F238E27FC236}">
                <a16:creationId xmlns:a16="http://schemas.microsoft.com/office/drawing/2014/main" id="{DBED83B1-4875-35CA-4DEE-E07A66983C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5582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b70ae012a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b70ae012a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b75abbb56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b75abbb56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70ae012a1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b70ae012a1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marina-micheal/AVR23__Micheal"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lnSpc>
                <a:spcPct val="115000"/>
              </a:lnSpc>
              <a:spcBef>
                <a:spcPts val="1200"/>
              </a:spcBef>
              <a:spcAft>
                <a:spcPts val="0"/>
              </a:spcAft>
              <a:buClr>
                <a:schemeClr val="dk1"/>
              </a:buClr>
              <a:buSzPts val="1100"/>
              <a:buFont typeface="Arial"/>
              <a:buNone/>
            </a:pPr>
            <a:r>
              <a:rPr lang="en" sz="1400" b="1"/>
              <a:t>Augmented and Virtual Reality (HSEL MIM 20 W23)</a:t>
            </a:r>
            <a:endParaRPr sz="1400" b="1"/>
          </a:p>
          <a:p>
            <a:pPr marL="0" lvl="0" indent="0" algn="l" rtl="0">
              <a:spcBef>
                <a:spcPts val="1400"/>
              </a:spcBef>
              <a:spcAft>
                <a:spcPts val="0"/>
              </a:spcAft>
              <a:buNone/>
            </a:pPr>
            <a:r>
              <a:rPr lang="en" sz="1400">
                <a:highlight>
                  <a:srgbClr val="FFFFFF"/>
                </a:highlight>
              </a:rPr>
              <a:t>Fahrrad-Lernanwendung</a:t>
            </a:r>
            <a:endParaRPr sz="1400">
              <a:highlight>
                <a:srgbClr val="FFFFFF"/>
              </a:highlight>
            </a:endParaRPr>
          </a:p>
          <a:p>
            <a:pPr marL="0" lvl="0" indent="0" algn="l" rtl="0">
              <a:spcBef>
                <a:spcPts val="0"/>
              </a:spcBef>
              <a:spcAft>
                <a:spcPts val="0"/>
              </a:spcAft>
              <a:buNone/>
            </a:pPr>
            <a:r>
              <a:rPr lang="en" sz="1400">
                <a:highlight>
                  <a:srgbClr val="FFFFFF"/>
                </a:highlight>
              </a:rPr>
              <a:t>Implementierung der Mrtk .</a:t>
            </a:r>
            <a:endParaRPr/>
          </a:p>
        </p:txBody>
      </p:sp>
      <p:sp>
        <p:nvSpPr>
          <p:cNvPr id="87" name="Google Shape;87;p13"/>
          <p:cNvSpPr txBox="1">
            <a:spLocks noGrp="1"/>
          </p:cNvSpPr>
          <p:nvPr>
            <p:ph type="subTitle" idx="1"/>
          </p:nvPr>
        </p:nvSpPr>
        <p:spPr>
          <a:xfrm>
            <a:off x="258500" y="3658875"/>
            <a:ext cx="8520600" cy="1211700"/>
          </a:xfrm>
          <a:prstGeom prst="rect">
            <a:avLst/>
          </a:prstGeom>
        </p:spPr>
        <p:txBody>
          <a:bodyPr spcFirstLastPara="1" wrap="square" lIns="91425" tIns="91425" rIns="91425" bIns="91425" anchor="t" anchorCtr="0">
            <a:normAutofit fontScale="25000" lnSpcReduction="20000"/>
          </a:bodyPr>
          <a:lstStyle/>
          <a:p>
            <a:pPr marL="0" lvl="0" indent="0" algn="just" rtl="0">
              <a:lnSpc>
                <a:spcPct val="115000"/>
              </a:lnSpc>
              <a:spcBef>
                <a:spcPts val="1200"/>
              </a:spcBef>
              <a:spcAft>
                <a:spcPts val="0"/>
              </a:spcAft>
              <a:buClr>
                <a:schemeClr val="dk1"/>
              </a:buClr>
              <a:buSzPts val="275"/>
              <a:buFont typeface="Arial"/>
              <a:buNone/>
            </a:pPr>
            <a:r>
              <a:rPr lang="en" sz="4600" b="1" i="1" dirty="0">
                <a:solidFill>
                  <a:schemeClr val="dk1"/>
                </a:solidFill>
              </a:rPr>
              <a:t>Prüfer: Prof.</a:t>
            </a:r>
            <a:r>
              <a:rPr lang="en" sz="4600" b="1" dirty="0">
                <a:solidFill>
                  <a:schemeClr val="dk1"/>
                </a:solidFill>
              </a:rPr>
              <a:t> </a:t>
            </a:r>
            <a:r>
              <a:rPr lang="en" sz="4600" b="1" i="1">
                <a:solidFill>
                  <a:schemeClr val="dk1"/>
                </a:solidFill>
              </a:rPr>
              <a:t>Thies Pfeiffer</a:t>
            </a:r>
            <a:endParaRPr sz="4600" b="1" i="1" dirty="0">
              <a:solidFill>
                <a:schemeClr val="dk1"/>
              </a:solidFill>
            </a:endParaRPr>
          </a:p>
          <a:p>
            <a:pPr marL="0" lvl="0" indent="0" algn="just" rtl="0">
              <a:lnSpc>
                <a:spcPct val="115000"/>
              </a:lnSpc>
              <a:spcBef>
                <a:spcPts val="1400"/>
              </a:spcBef>
              <a:spcAft>
                <a:spcPts val="0"/>
              </a:spcAft>
              <a:buClr>
                <a:schemeClr val="dk1"/>
              </a:buClr>
              <a:buSzPts val="275"/>
              <a:buFont typeface="Arial"/>
              <a:buNone/>
            </a:pPr>
            <a:r>
              <a:rPr lang="en" sz="4600" i="1" dirty="0">
                <a:solidFill>
                  <a:schemeClr val="dk1"/>
                </a:solidFill>
              </a:rPr>
              <a:t>Vorgelegt von:</a:t>
            </a:r>
            <a:r>
              <a:rPr lang="en" sz="4600" dirty="0">
                <a:solidFill>
                  <a:schemeClr val="dk1"/>
                </a:solidFill>
              </a:rPr>
              <a:t>    Marina Micheal, 925184, Berliner Hochschule für Technik</a:t>
            </a:r>
            <a:endParaRPr sz="4600" dirty="0">
              <a:solidFill>
                <a:schemeClr val="dk1"/>
              </a:solidFill>
            </a:endParaRPr>
          </a:p>
          <a:p>
            <a:pPr marL="0" lvl="0" indent="0" algn="just" rtl="0">
              <a:lnSpc>
                <a:spcPct val="115000"/>
              </a:lnSpc>
              <a:spcBef>
                <a:spcPts val="1400"/>
              </a:spcBef>
              <a:spcAft>
                <a:spcPts val="0"/>
              </a:spcAft>
              <a:buClr>
                <a:schemeClr val="dk1"/>
              </a:buClr>
              <a:buSzPts val="275"/>
              <a:buFont typeface="Arial"/>
              <a:buNone/>
            </a:pPr>
            <a:r>
              <a:rPr lang="en" sz="4600" i="1" dirty="0">
                <a:solidFill>
                  <a:schemeClr val="dk1"/>
                </a:solidFill>
              </a:rPr>
              <a:t>Studiengang:</a:t>
            </a:r>
            <a:r>
              <a:rPr lang="en" sz="4600" dirty="0">
                <a:solidFill>
                  <a:schemeClr val="dk1"/>
                </a:solidFill>
              </a:rPr>
              <a:t>  	 M.Sc. Medieninformatik Online</a:t>
            </a:r>
            <a:endParaRPr sz="4600" dirty="0">
              <a:solidFill>
                <a:schemeClr val="dk1"/>
              </a:solidFill>
            </a:endParaRPr>
          </a:p>
          <a:p>
            <a:pPr marL="0" lvl="0" indent="0" algn="l" rtl="0">
              <a:spcBef>
                <a:spcPts val="120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Implementierung</a:t>
            </a:r>
            <a:endParaRPr dirty="0"/>
          </a:p>
        </p:txBody>
      </p:sp>
      <p:sp>
        <p:nvSpPr>
          <p:cNvPr id="129" name="Google Shape;129;p20"/>
          <p:cNvSpPr txBox="1">
            <a:spLocks noGrp="1"/>
          </p:cNvSpPr>
          <p:nvPr>
            <p:ph type="body" idx="1"/>
          </p:nvPr>
        </p:nvSpPr>
        <p:spPr>
          <a:xfrm>
            <a:off x="729450" y="2078875"/>
            <a:ext cx="7688700" cy="29688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 sz="1400" dirty="0">
                <a:solidFill>
                  <a:srgbClr val="000000"/>
                </a:solidFill>
                <a:latin typeface="Arial"/>
                <a:ea typeface="Arial"/>
                <a:cs typeface="Arial"/>
                <a:sym typeface="Arial"/>
              </a:rPr>
              <a:t>Die Anwendung ist strukturiert in verschiedene Bereiche, die den Nutzer durch eine informative und interaktive Erfahrung leiten:</a:t>
            </a:r>
            <a:br>
              <a:rPr lang="en" sz="1400" dirty="0">
                <a:solidFill>
                  <a:srgbClr val="000000"/>
                </a:solidFill>
                <a:latin typeface="Arial"/>
                <a:ea typeface="Arial"/>
                <a:cs typeface="Arial"/>
                <a:sym typeface="Arial"/>
              </a:rPr>
            </a:br>
            <a:r>
              <a:rPr lang="en" sz="1400" b="1" dirty="0">
                <a:solidFill>
                  <a:srgbClr val="000000"/>
                </a:solidFill>
                <a:latin typeface="Arial"/>
                <a:ea typeface="Arial"/>
                <a:cs typeface="Arial"/>
                <a:sym typeface="Arial"/>
              </a:rPr>
              <a:t>Begrüßungsbereich</a:t>
            </a:r>
            <a:br>
              <a:rPr lang="en" sz="1400" b="1" dirty="0">
                <a:solidFill>
                  <a:srgbClr val="000000"/>
                </a:solidFill>
                <a:latin typeface="Arial"/>
                <a:ea typeface="Arial"/>
                <a:cs typeface="Arial"/>
                <a:sym typeface="Arial"/>
              </a:rPr>
            </a:br>
            <a:r>
              <a:rPr lang="en" sz="1400" b="1" dirty="0">
                <a:solidFill>
                  <a:srgbClr val="000000"/>
                </a:solidFill>
                <a:latin typeface="Arial"/>
                <a:ea typeface="Arial"/>
                <a:cs typeface="Arial"/>
                <a:sym typeface="Arial"/>
              </a:rPr>
              <a:t>Informationsbereich</a:t>
            </a:r>
            <a:br>
              <a:rPr lang="en" sz="1400" b="1" dirty="0">
                <a:solidFill>
                  <a:srgbClr val="000000"/>
                </a:solidFill>
                <a:latin typeface="Arial"/>
                <a:ea typeface="Arial"/>
                <a:cs typeface="Arial"/>
                <a:sym typeface="Arial"/>
              </a:rPr>
            </a:br>
            <a:r>
              <a:rPr lang="en" sz="1400" b="1" dirty="0">
                <a:solidFill>
                  <a:srgbClr val="000000"/>
                </a:solidFill>
                <a:latin typeface="Arial"/>
                <a:ea typeface="Arial"/>
                <a:cs typeface="Arial"/>
                <a:sym typeface="Arial"/>
              </a:rPr>
              <a:t>Fahrradbaubereich</a:t>
            </a:r>
            <a:br>
              <a:rPr lang="en" sz="1400" b="1" dirty="0">
                <a:solidFill>
                  <a:srgbClr val="000000"/>
                </a:solidFill>
                <a:latin typeface="Arial"/>
                <a:ea typeface="Arial"/>
                <a:cs typeface="Arial"/>
                <a:sym typeface="Arial"/>
              </a:rPr>
            </a:br>
            <a:r>
              <a:rPr lang="en" sz="1400" b="1" dirty="0">
                <a:solidFill>
                  <a:srgbClr val="000000"/>
                </a:solidFill>
                <a:latin typeface="Arial"/>
                <a:ea typeface="Arial"/>
                <a:cs typeface="Arial"/>
                <a:sym typeface="Arial"/>
              </a:rPr>
              <a:t>Farbeänderung</a:t>
            </a:r>
            <a:br>
              <a:rPr lang="en" sz="1400" b="1" dirty="0">
                <a:solidFill>
                  <a:srgbClr val="000000"/>
                </a:solidFill>
                <a:latin typeface="Arial"/>
                <a:ea typeface="Arial"/>
                <a:cs typeface="Arial"/>
                <a:sym typeface="Arial"/>
              </a:rPr>
            </a:br>
            <a:r>
              <a:rPr lang="en" sz="1400" b="1" dirty="0">
                <a:solidFill>
                  <a:srgbClr val="000000"/>
                </a:solidFill>
                <a:latin typeface="Arial"/>
                <a:ea typeface="Arial"/>
                <a:cs typeface="Arial"/>
                <a:sym typeface="Arial"/>
              </a:rPr>
              <a:t>Exit</a:t>
            </a:r>
            <a:endParaRPr sz="1400" b="1"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200"/>
              </a:spcBef>
              <a:spcAft>
                <a:spcPts val="1200"/>
              </a:spcAft>
              <a:buNone/>
            </a:pPr>
            <a:endParaRPr sz="1200" dirty="0">
              <a:solidFill>
                <a:schemeClr val="dk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35" name="Google Shape;135;p21"/>
          <p:cNvSpPr txBox="1">
            <a:spLocks noGrp="1"/>
          </p:cNvSpPr>
          <p:nvPr>
            <p:ph type="body" idx="1"/>
          </p:nvPr>
        </p:nvSpPr>
        <p:spPr>
          <a:xfrm>
            <a:off x="729450" y="2078875"/>
            <a:ext cx="34749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Begrüßungsbereich</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Durch die interaktiven Dialogfenster zeigt die Anwendung im Begrüßungsbereich Begrüßungssprüche, Hinweise zur Anwendung, Navigationsanweisungen durch Folgen der Pfeile.</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136" name="Google Shape;136;p21"/>
          <p:cNvPicPr preferRelativeResize="0"/>
          <p:nvPr/>
        </p:nvPicPr>
        <p:blipFill>
          <a:blip r:embed="rId3">
            <a:alphaModFix/>
          </a:blip>
          <a:stretch>
            <a:fillRect/>
          </a:stretch>
        </p:blipFill>
        <p:spPr>
          <a:xfrm>
            <a:off x="5419825" y="582850"/>
            <a:ext cx="3174250" cy="282435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37" name="Google Shape;137;p21"/>
          <p:cNvPicPr preferRelativeResize="0"/>
          <p:nvPr/>
        </p:nvPicPr>
        <p:blipFill>
          <a:blip r:embed="rId4">
            <a:alphaModFix/>
          </a:blip>
          <a:stretch>
            <a:fillRect/>
          </a:stretch>
        </p:blipFill>
        <p:spPr>
          <a:xfrm>
            <a:off x="5419825" y="3569175"/>
            <a:ext cx="3174250" cy="152295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Implementierung</a:t>
            </a:r>
            <a:endParaRPr dirty="0"/>
          </a:p>
        </p:txBody>
      </p:sp>
      <p:sp>
        <p:nvSpPr>
          <p:cNvPr id="143" name="Google Shape;143;p22"/>
          <p:cNvSpPr txBox="1">
            <a:spLocks noGrp="1"/>
          </p:cNvSpPr>
          <p:nvPr>
            <p:ph type="body" idx="1"/>
          </p:nvPr>
        </p:nvSpPr>
        <p:spPr>
          <a:xfrm>
            <a:off x="729450" y="2078875"/>
            <a:ext cx="34749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Begrüßungsbereich</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Dann werden Dialogfenster mit allgemeinen Fahrradteilen mit kurzen Informationen dazu und Anweisungen zum Hovern im nächsten Bereich angezeigt</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144" name="Google Shape;144;p22"/>
          <p:cNvPicPr preferRelativeResize="0"/>
          <p:nvPr/>
        </p:nvPicPr>
        <p:blipFill rotWithShape="1">
          <a:blip r:embed="rId3">
            <a:alphaModFix/>
          </a:blip>
          <a:srcRect t="22227"/>
          <a:stretch/>
        </p:blipFill>
        <p:spPr>
          <a:xfrm>
            <a:off x="5894188" y="609599"/>
            <a:ext cx="2603650" cy="2045275"/>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45" name="Google Shape;145;p22"/>
          <p:cNvPicPr preferRelativeResize="0"/>
          <p:nvPr/>
        </p:nvPicPr>
        <p:blipFill>
          <a:blip r:embed="rId4">
            <a:alphaModFix/>
          </a:blip>
          <a:stretch>
            <a:fillRect/>
          </a:stretch>
        </p:blipFill>
        <p:spPr>
          <a:xfrm>
            <a:off x="5894188" y="2740700"/>
            <a:ext cx="2603650" cy="2402801"/>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51" name="Google Shape;151;p23"/>
          <p:cNvSpPr txBox="1">
            <a:spLocks noGrp="1"/>
          </p:cNvSpPr>
          <p:nvPr>
            <p:ph type="body" idx="1"/>
          </p:nvPr>
        </p:nvSpPr>
        <p:spPr>
          <a:xfrm>
            <a:off x="729450" y="2078875"/>
            <a:ext cx="34749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Begrüßungsbereich</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Es besteht auch die Möglichkeit, die Stimme von außen auszuschalten und die schöne Musikschleife einzuschalten</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152" name="Google Shape;152;p23"/>
          <p:cNvPicPr preferRelativeResize="0"/>
          <p:nvPr/>
        </p:nvPicPr>
        <p:blipFill>
          <a:blip r:embed="rId3">
            <a:alphaModFix/>
          </a:blip>
          <a:stretch>
            <a:fillRect/>
          </a:stretch>
        </p:blipFill>
        <p:spPr>
          <a:xfrm>
            <a:off x="4701400" y="1137175"/>
            <a:ext cx="3716742" cy="298485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58" name="Google Shape;158;p24"/>
          <p:cNvSpPr txBox="1">
            <a:spLocks noGrp="1"/>
          </p:cNvSpPr>
          <p:nvPr>
            <p:ph type="body" idx="1"/>
          </p:nvPr>
        </p:nvSpPr>
        <p:spPr>
          <a:xfrm>
            <a:off x="729450" y="2078875"/>
            <a:ext cx="50445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Informationsbereich:</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In diesem Bereich kann der Benutzer Informationen über die Namen der Fahrradteile erhalten, indem er mit dem Hover über die angezeigten Fahrradteile bewegt, die die Namen der einzelnen Teile mit einem Rahmen darüber anzeigen. Diese Rahmen werden über ein Skript zu Outline hinzugefügt.</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159" name="Google Shape;159;p24"/>
          <p:cNvPicPr preferRelativeResize="0"/>
          <p:nvPr/>
        </p:nvPicPr>
        <p:blipFill>
          <a:blip r:embed="rId3">
            <a:alphaModFix/>
          </a:blip>
          <a:stretch>
            <a:fillRect/>
          </a:stretch>
        </p:blipFill>
        <p:spPr>
          <a:xfrm>
            <a:off x="5846525" y="589269"/>
            <a:ext cx="2796733" cy="2138335"/>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60" name="Google Shape;160;p24"/>
          <p:cNvPicPr preferRelativeResize="0"/>
          <p:nvPr/>
        </p:nvPicPr>
        <p:blipFill>
          <a:blip r:embed="rId4">
            <a:alphaModFix/>
          </a:blip>
          <a:stretch>
            <a:fillRect/>
          </a:stretch>
        </p:blipFill>
        <p:spPr>
          <a:xfrm>
            <a:off x="5846525" y="2876050"/>
            <a:ext cx="2796733" cy="2090805"/>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66" name="Google Shape;166;p25"/>
          <p:cNvSpPr txBox="1">
            <a:spLocks noGrp="1"/>
          </p:cNvSpPr>
          <p:nvPr>
            <p:ph type="body" idx="1"/>
          </p:nvPr>
        </p:nvSpPr>
        <p:spPr>
          <a:xfrm>
            <a:off x="284018" y="2078875"/>
            <a:ext cx="5489932" cy="30645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dirty="0">
                <a:solidFill>
                  <a:srgbClr val="000000"/>
                </a:solidFill>
                <a:latin typeface="Arial"/>
                <a:ea typeface="Arial"/>
                <a:cs typeface="Arial"/>
                <a:sym typeface="Arial"/>
              </a:rPr>
              <a:t>Informationsbereich:</a:t>
            </a:r>
            <a:br>
              <a:rPr lang="en" sz="1400" b="1" dirty="0">
                <a:solidFill>
                  <a:srgbClr val="000000"/>
                </a:solidFill>
                <a:latin typeface="Arial"/>
                <a:ea typeface="Arial"/>
                <a:cs typeface="Arial"/>
                <a:sym typeface="Arial"/>
              </a:rPr>
            </a:br>
            <a:r>
              <a:rPr lang="en" sz="1400" dirty="0">
                <a:solidFill>
                  <a:srgbClr val="000000"/>
                </a:solidFill>
                <a:latin typeface="Arial"/>
                <a:ea typeface="Arial"/>
                <a:cs typeface="Arial"/>
                <a:sym typeface="Arial"/>
              </a:rPr>
              <a:t>Die Benutzer können außerdem die einzelnen Teile in den Tabellen finden und die Funktion durch scrollbare Fenster für jedes Teil anzeigen, wenn sie mit dem Mauszeiger darüber hovern.</a:t>
            </a:r>
            <a:br>
              <a:rPr lang="en" sz="1400" dirty="0">
                <a:solidFill>
                  <a:srgbClr val="000000"/>
                </a:solidFill>
                <a:latin typeface="Arial"/>
                <a:ea typeface="Arial"/>
                <a:cs typeface="Arial"/>
                <a:sym typeface="Arial"/>
              </a:rPr>
            </a:br>
            <a:r>
              <a:rPr lang="en" sz="1400" dirty="0">
                <a:solidFill>
                  <a:srgbClr val="000000"/>
                </a:solidFill>
                <a:latin typeface="Arial"/>
                <a:ea typeface="Arial"/>
                <a:cs typeface="Arial"/>
                <a:sym typeface="Arial"/>
              </a:rPr>
              <a:t>Die Fahrradteile können auch mit den Händen oder dem Strahl gegriffen werden.</a:t>
            </a: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dirty="0">
              <a:solidFill>
                <a:srgbClr val="000000"/>
              </a:solidFill>
              <a:latin typeface="Arial"/>
              <a:ea typeface="Arial"/>
              <a:cs typeface="Arial"/>
              <a:sym typeface="Arial"/>
            </a:endParaRPr>
          </a:p>
          <a:p>
            <a:pPr marL="0" lvl="0" indent="0" algn="l" rtl="0">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200"/>
              </a:spcBef>
              <a:spcAft>
                <a:spcPts val="1200"/>
              </a:spcAft>
              <a:buNone/>
            </a:pPr>
            <a:endParaRPr sz="1200" dirty="0">
              <a:solidFill>
                <a:schemeClr val="dk2"/>
              </a:solidFill>
              <a:latin typeface="Arial"/>
              <a:ea typeface="Arial"/>
              <a:cs typeface="Arial"/>
              <a:sym typeface="Arial"/>
            </a:endParaRPr>
          </a:p>
        </p:txBody>
      </p:sp>
      <p:pic>
        <p:nvPicPr>
          <p:cNvPr id="167" name="Google Shape;167;p25"/>
          <p:cNvPicPr preferRelativeResize="0"/>
          <p:nvPr/>
        </p:nvPicPr>
        <p:blipFill>
          <a:blip r:embed="rId3">
            <a:alphaModFix/>
          </a:blip>
          <a:stretch>
            <a:fillRect/>
          </a:stretch>
        </p:blipFill>
        <p:spPr>
          <a:xfrm>
            <a:off x="5729625" y="569050"/>
            <a:ext cx="2956351" cy="216230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68" name="Google Shape;168;p25"/>
          <p:cNvPicPr preferRelativeResize="0"/>
          <p:nvPr/>
        </p:nvPicPr>
        <p:blipFill>
          <a:blip r:embed="rId4">
            <a:alphaModFix/>
          </a:blip>
          <a:stretch>
            <a:fillRect/>
          </a:stretch>
        </p:blipFill>
        <p:spPr>
          <a:xfrm>
            <a:off x="5729626" y="2856212"/>
            <a:ext cx="2956350" cy="216230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74" name="Google Shape;174;p26"/>
          <p:cNvSpPr txBox="1">
            <a:spLocks noGrp="1"/>
          </p:cNvSpPr>
          <p:nvPr>
            <p:ph type="body" idx="1"/>
          </p:nvPr>
        </p:nvSpPr>
        <p:spPr>
          <a:xfrm>
            <a:off x="729450" y="2078875"/>
            <a:ext cx="48849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dirty="0">
                <a:solidFill>
                  <a:srgbClr val="000000"/>
                </a:solidFill>
                <a:latin typeface="Arial"/>
                <a:ea typeface="Arial"/>
                <a:cs typeface="Arial"/>
                <a:sym typeface="Arial"/>
              </a:rPr>
              <a:t>Informationsbereich: </a:t>
            </a:r>
          </a:p>
          <a:p>
            <a:pPr marL="0" lvl="0" indent="0" algn="l" rtl="0">
              <a:lnSpc>
                <a:spcPct val="200000"/>
              </a:lnSpc>
              <a:spcBef>
                <a:spcPts val="1200"/>
              </a:spcBef>
              <a:spcAft>
                <a:spcPts val="0"/>
              </a:spcAft>
              <a:buNone/>
            </a:pPr>
            <a:r>
              <a:rPr lang="de-DE" sz="1400" dirty="0">
                <a:solidFill>
                  <a:srgbClr val="000000"/>
                </a:solidFill>
                <a:latin typeface="Arial"/>
                <a:ea typeface="Arial"/>
                <a:cs typeface="Arial"/>
                <a:sym typeface="Arial"/>
              </a:rPr>
              <a:t>Nachdem man dem Pfeil gefolgt ist, erreicht man den Fahrradbaubereich, in dem die Teile des Fahrrads noch einmal gezeigt werden und man die Möglichkeit hat, jedes Teil zu greifen und in der Hebebühne zu setzen.</a:t>
            </a:r>
          </a:p>
          <a:p>
            <a:pPr marL="0" lvl="0" indent="0" algn="l" rtl="0">
              <a:spcBef>
                <a:spcPts val="1400"/>
              </a:spcBef>
              <a:spcAft>
                <a:spcPts val="1200"/>
              </a:spcAft>
              <a:buNone/>
            </a:pPr>
            <a:endParaRPr sz="1400" b="1" dirty="0">
              <a:solidFill>
                <a:srgbClr val="000000"/>
              </a:solidFill>
              <a:latin typeface="Arial"/>
              <a:ea typeface="Arial"/>
              <a:cs typeface="Arial"/>
              <a:sym typeface="Arial"/>
            </a:endParaRPr>
          </a:p>
        </p:txBody>
      </p:sp>
      <p:pic>
        <p:nvPicPr>
          <p:cNvPr id="175" name="Google Shape;175;p26"/>
          <p:cNvPicPr preferRelativeResize="0"/>
          <p:nvPr/>
        </p:nvPicPr>
        <p:blipFill rotWithShape="1">
          <a:blip r:embed="rId3">
            <a:alphaModFix/>
          </a:blip>
          <a:srcRect l="15179" t="12795" r="14511" b="16513"/>
          <a:stretch/>
        </p:blipFill>
        <p:spPr>
          <a:xfrm>
            <a:off x="5718532" y="1586250"/>
            <a:ext cx="2956349" cy="2786446"/>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81" name="Google Shape;181;p27"/>
          <p:cNvSpPr txBox="1">
            <a:spLocks noGrp="1"/>
          </p:cNvSpPr>
          <p:nvPr>
            <p:ph type="body" idx="1"/>
          </p:nvPr>
        </p:nvSpPr>
        <p:spPr>
          <a:xfrm>
            <a:off x="729450" y="2078875"/>
            <a:ext cx="48849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a:solidFill>
                  <a:srgbClr val="000000"/>
                </a:solidFill>
                <a:latin typeface="Arial"/>
                <a:ea typeface="Arial"/>
                <a:cs typeface="Arial"/>
                <a:sym typeface="Arial"/>
              </a:rPr>
              <a:t>Die Reihenfolge beim Zusammenbau des Fahrzeugs wird durch scrollbare Dialogfenster vorgegeben.</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r>
              <a:rPr lang="en" sz="1400">
                <a:solidFill>
                  <a:srgbClr val="000000"/>
                </a:solidFill>
                <a:latin typeface="Arial"/>
                <a:ea typeface="Arial"/>
                <a:cs typeface="Arial"/>
                <a:sym typeface="Arial"/>
              </a:rPr>
              <a:t>je nach der richtigen Auslegung wird neben jedem Teil ein richtiges Zeichen angezeigt.</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spcBef>
                <a:spcPts val="1400"/>
              </a:spcBef>
              <a:spcAft>
                <a:spcPts val="1200"/>
              </a:spcAft>
              <a:buNone/>
            </a:pPr>
            <a:endParaRPr sz="1400" b="1">
              <a:solidFill>
                <a:srgbClr val="000000"/>
              </a:solidFill>
              <a:latin typeface="Arial"/>
              <a:ea typeface="Arial"/>
              <a:cs typeface="Arial"/>
              <a:sym typeface="Arial"/>
            </a:endParaRPr>
          </a:p>
        </p:txBody>
      </p:sp>
      <p:pic>
        <p:nvPicPr>
          <p:cNvPr id="182" name="Google Shape;182;p27"/>
          <p:cNvPicPr preferRelativeResize="0"/>
          <p:nvPr/>
        </p:nvPicPr>
        <p:blipFill>
          <a:blip r:embed="rId3">
            <a:alphaModFix/>
          </a:blip>
          <a:stretch>
            <a:fillRect/>
          </a:stretch>
        </p:blipFill>
        <p:spPr>
          <a:xfrm>
            <a:off x="5614350" y="37125"/>
            <a:ext cx="3180450" cy="2595893"/>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83" name="Google Shape;183;p27"/>
          <p:cNvPicPr preferRelativeResize="0"/>
          <p:nvPr/>
        </p:nvPicPr>
        <p:blipFill rotWithShape="1">
          <a:blip r:embed="rId4">
            <a:alphaModFix/>
          </a:blip>
          <a:srcRect l="4463" t="28144" r="30567" b="14522"/>
          <a:stretch/>
        </p:blipFill>
        <p:spPr>
          <a:xfrm>
            <a:off x="5614350" y="2840529"/>
            <a:ext cx="3139326" cy="2021021"/>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89" name="Google Shape;189;p28"/>
          <p:cNvSpPr txBox="1">
            <a:spLocks noGrp="1"/>
          </p:cNvSpPr>
          <p:nvPr>
            <p:ph type="body" idx="1"/>
          </p:nvPr>
        </p:nvSpPr>
        <p:spPr>
          <a:xfrm>
            <a:off x="729450" y="2078875"/>
            <a:ext cx="47163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a:solidFill>
                  <a:srgbClr val="000000"/>
                </a:solidFill>
                <a:latin typeface="Arial"/>
                <a:ea typeface="Arial"/>
                <a:cs typeface="Arial"/>
                <a:sym typeface="Arial"/>
              </a:rPr>
              <a:t>Nach der korrekten Umsetzung des gesamten Fahrrads wird ein ermutigendes Fenster mit der Aufschrift </a:t>
            </a:r>
            <a:br>
              <a:rPr lang="en" sz="1400">
                <a:solidFill>
                  <a:srgbClr val="000000"/>
                </a:solidFill>
                <a:latin typeface="Arial"/>
                <a:ea typeface="Arial"/>
                <a:cs typeface="Arial"/>
                <a:sym typeface="Arial"/>
              </a:rPr>
            </a:br>
            <a:r>
              <a:rPr lang="en" sz="1400">
                <a:solidFill>
                  <a:srgbClr val="000000"/>
                </a:solidFill>
                <a:latin typeface="Arial"/>
                <a:ea typeface="Arial"/>
                <a:cs typeface="Arial"/>
                <a:sym typeface="Arial"/>
              </a:rPr>
              <a:t>„Wow! du hast es geschafft“ angezeigt. </a:t>
            </a:r>
            <a:endParaRPr sz="1400">
              <a:solidFill>
                <a:srgbClr val="000000"/>
              </a:solidFill>
              <a:latin typeface="Arial"/>
              <a:ea typeface="Arial"/>
              <a:cs typeface="Arial"/>
              <a:sym typeface="Arial"/>
            </a:endParaRPr>
          </a:p>
          <a:p>
            <a:pPr marL="0" lvl="0" indent="0" algn="l" rtl="0">
              <a:spcBef>
                <a:spcPts val="1400"/>
              </a:spcBef>
              <a:spcAft>
                <a:spcPts val="1200"/>
              </a:spcAft>
              <a:buNone/>
            </a:pPr>
            <a:endParaRPr sz="1400">
              <a:solidFill>
                <a:srgbClr val="000000"/>
              </a:solidFill>
              <a:latin typeface="Arial"/>
              <a:ea typeface="Arial"/>
              <a:cs typeface="Arial"/>
              <a:sym typeface="Arial"/>
            </a:endParaRPr>
          </a:p>
        </p:txBody>
      </p:sp>
      <p:pic>
        <p:nvPicPr>
          <p:cNvPr id="190" name="Google Shape;190;p28"/>
          <p:cNvPicPr preferRelativeResize="0"/>
          <p:nvPr/>
        </p:nvPicPr>
        <p:blipFill>
          <a:blip r:embed="rId3">
            <a:alphaModFix/>
          </a:blip>
          <a:stretch>
            <a:fillRect/>
          </a:stretch>
        </p:blipFill>
        <p:spPr>
          <a:xfrm>
            <a:off x="5658750" y="97550"/>
            <a:ext cx="3094924" cy="2305412"/>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91" name="Google Shape;191;p28"/>
          <p:cNvPicPr preferRelativeResize="0"/>
          <p:nvPr/>
        </p:nvPicPr>
        <p:blipFill>
          <a:blip r:embed="rId4">
            <a:alphaModFix/>
          </a:blip>
          <a:stretch>
            <a:fillRect/>
          </a:stretch>
        </p:blipFill>
        <p:spPr>
          <a:xfrm>
            <a:off x="5658750" y="2544625"/>
            <a:ext cx="3094925" cy="2598875"/>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9"/>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97" name="Google Shape;197;p29"/>
          <p:cNvSpPr txBox="1">
            <a:spLocks noGrp="1"/>
          </p:cNvSpPr>
          <p:nvPr>
            <p:ph type="body" idx="1"/>
          </p:nvPr>
        </p:nvSpPr>
        <p:spPr>
          <a:xfrm>
            <a:off x="729450" y="2078875"/>
            <a:ext cx="39450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a:solidFill>
                  <a:srgbClr val="000000"/>
                </a:solidFill>
                <a:latin typeface="Arial"/>
                <a:ea typeface="Arial"/>
                <a:cs typeface="Arial"/>
                <a:sym typeface="Arial"/>
              </a:rPr>
              <a:t>Hier gilt auch die Implementierung von Attach transform Option zu einem bestimmten Punkt für Greifen, neben den Aktionen, die passiert, wenn ("select entered")</a:t>
            </a:r>
            <a:endParaRPr sz="1400">
              <a:solidFill>
                <a:srgbClr val="000000"/>
              </a:solidFill>
              <a:latin typeface="Arial"/>
              <a:ea typeface="Arial"/>
              <a:cs typeface="Arial"/>
              <a:sym typeface="Arial"/>
            </a:endParaRPr>
          </a:p>
          <a:p>
            <a:pPr marL="0" lvl="0" indent="0" algn="l" rtl="0">
              <a:spcBef>
                <a:spcPts val="1400"/>
              </a:spcBef>
              <a:spcAft>
                <a:spcPts val="1200"/>
              </a:spcAft>
              <a:buNone/>
            </a:pPr>
            <a:endParaRPr sz="1400">
              <a:solidFill>
                <a:srgbClr val="000000"/>
              </a:solidFill>
              <a:latin typeface="Arial"/>
              <a:ea typeface="Arial"/>
              <a:cs typeface="Arial"/>
              <a:sym typeface="Arial"/>
            </a:endParaRPr>
          </a:p>
        </p:txBody>
      </p:sp>
      <p:pic>
        <p:nvPicPr>
          <p:cNvPr id="198" name="Google Shape;198;p29"/>
          <p:cNvPicPr preferRelativeResize="0"/>
          <p:nvPr/>
        </p:nvPicPr>
        <p:blipFill>
          <a:blip r:embed="rId3">
            <a:alphaModFix/>
          </a:blip>
          <a:stretch>
            <a:fillRect/>
          </a:stretch>
        </p:blipFill>
        <p:spPr>
          <a:xfrm>
            <a:off x="4716775" y="1447350"/>
            <a:ext cx="4381251" cy="2518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F59898D5-66FE-3283-AD11-56B66624FC7D}"/>
            </a:ext>
          </a:extLst>
        </p:cNvPr>
        <p:cNvGrpSpPr/>
        <p:nvPr/>
      </p:nvGrpSpPr>
      <p:grpSpPr>
        <a:xfrm>
          <a:off x="0" y="0"/>
          <a:ext cx="0" cy="0"/>
          <a:chOff x="0" y="0"/>
          <a:chExt cx="0" cy="0"/>
        </a:xfrm>
      </p:grpSpPr>
      <p:sp>
        <p:nvSpPr>
          <p:cNvPr id="86" name="Google Shape;86;p13">
            <a:extLst>
              <a:ext uri="{FF2B5EF4-FFF2-40B4-BE49-F238E27FC236}">
                <a16:creationId xmlns:a16="http://schemas.microsoft.com/office/drawing/2014/main" id="{C34610FB-48F3-45BF-A278-4F190F3DA729}"/>
              </a:ext>
            </a:extLst>
          </p:cNvPr>
          <p:cNvSpPr txBox="1">
            <a:spLocks noGrp="1"/>
          </p:cNvSpPr>
          <p:nvPr>
            <p:ph type="ctrTitle"/>
          </p:nvPr>
        </p:nvSpPr>
        <p:spPr>
          <a:xfrm>
            <a:off x="729450" y="1322450"/>
            <a:ext cx="7688100" cy="1060532"/>
          </a:xfrm>
          <a:prstGeom prst="rect">
            <a:avLst/>
          </a:prstGeom>
        </p:spPr>
        <p:txBody>
          <a:bodyPr spcFirstLastPara="1" wrap="square" lIns="91425" tIns="91425" rIns="91425" bIns="91425" anchor="t" anchorCtr="0">
            <a:normAutofit/>
          </a:bodyPr>
          <a:lstStyle/>
          <a:p>
            <a:pPr marL="0" lvl="0" indent="0" algn="l" rtl="0">
              <a:lnSpc>
                <a:spcPct val="115000"/>
              </a:lnSpc>
              <a:spcBef>
                <a:spcPts val="1200"/>
              </a:spcBef>
              <a:spcAft>
                <a:spcPts val="0"/>
              </a:spcAft>
              <a:buClr>
                <a:schemeClr val="dk1"/>
              </a:buClr>
              <a:buSzPts val="1100"/>
              <a:buFont typeface="Arial"/>
              <a:buNone/>
            </a:pPr>
            <a:r>
              <a:rPr lang="en" sz="1400" b="1" dirty="0"/>
              <a:t>Augmented and Virtual Reality (HSEL MIM 20 W23)</a:t>
            </a:r>
            <a:endParaRPr sz="1400" b="1" dirty="0"/>
          </a:p>
          <a:p>
            <a:pPr marL="0" lvl="0" indent="0" algn="l" rtl="0">
              <a:spcBef>
                <a:spcPts val="1400"/>
              </a:spcBef>
              <a:spcAft>
                <a:spcPts val="0"/>
              </a:spcAft>
              <a:buNone/>
            </a:pPr>
            <a:r>
              <a:rPr lang="de-DE" sz="1400" dirty="0">
                <a:highlight>
                  <a:srgbClr val="FFFFFF"/>
                </a:highlight>
              </a:rPr>
              <a:t>Inhalte</a:t>
            </a:r>
            <a:endParaRPr dirty="0"/>
          </a:p>
        </p:txBody>
      </p:sp>
      <p:sp>
        <p:nvSpPr>
          <p:cNvPr id="87" name="Google Shape;87;p13">
            <a:extLst>
              <a:ext uri="{FF2B5EF4-FFF2-40B4-BE49-F238E27FC236}">
                <a16:creationId xmlns:a16="http://schemas.microsoft.com/office/drawing/2014/main" id="{DBBC48DC-1CD2-6227-C472-3B5F127A3012}"/>
              </a:ext>
            </a:extLst>
          </p:cNvPr>
          <p:cNvSpPr txBox="1">
            <a:spLocks noGrp="1"/>
          </p:cNvSpPr>
          <p:nvPr>
            <p:ph type="subTitle" idx="1"/>
          </p:nvPr>
        </p:nvSpPr>
        <p:spPr>
          <a:xfrm>
            <a:off x="258500" y="2466109"/>
            <a:ext cx="8520600" cy="2404466"/>
          </a:xfrm>
          <a:prstGeom prst="rect">
            <a:avLst/>
          </a:prstGeom>
        </p:spPr>
        <p:txBody>
          <a:bodyPr spcFirstLastPara="1" wrap="square" lIns="91425" tIns="91425" rIns="91425" bIns="91425" anchor="t" anchorCtr="0">
            <a:normAutofit fontScale="62500" lnSpcReduction="20000"/>
          </a:bodyPr>
          <a:lstStyle/>
          <a:p>
            <a:pPr marL="0" lvl="0" indent="0" algn="l" rtl="0">
              <a:spcBef>
                <a:spcPts val="1200"/>
              </a:spcBef>
              <a:spcAft>
                <a:spcPts val="0"/>
              </a:spcAft>
              <a:buNone/>
            </a:pPr>
            <a:r>
              <a:rPr lang="en" dirty="0"/>
              <a:t>Konzept und Ziel</a:t>
            </a:r>
          </a:p>
          <a:p>
            <a:pPr marL="0" lvl="0" indent="0" algn="l" rtl="0">
              <a:spcBef>
                <a:spcPts val="1200"/>
              </a:spcBef>
              <a:spcAft>
                <a:spcPts val="0"/>
              </a:spcAft>
              <a:buNone/>
            </a:pPr>
            <a:r>
              <a:rPr lang="de-DE" dirty="0"/>
              <a:t>warum diese Form der Interaktion</a:t>
            </a:r>
            <a:r>
              <a:rPr lang="en" dirty="0"/>
              <a:t>?</a:t>
            </a:r>
          </a:p>
          <a:p>
            <a:pPr marL="0" lvl="0" indent="0" algn="l" rtl="0">
              <a:spcBef>
                <a:spcPts val="1200"/>
              </a:spcBef>
              <a:spcAft>
                <a:spcPts val="0"/>
              </a:spcAft>
              <a:buNone/>
            </a:pPr>
            <a:r>
              <a:rPr lang="en" dirty="0"/>
              <a:t>Prozess</a:t>
            </a:r>
          </a:p>
          <a:p>
            <a:pPr marL="0" lvl="0" indent="0" algn="l" rtl="0">
              <a:spcBef>
                <a:spcPts val="1200"/>
              </a:spcBef>
              <a:spcAft>
                <a:spcPts val="0"/>
              </a:spcAft>
              <a:buNone/>
            </a:pPr>
            <a:r>
              <a:rPr lang="en" dirty="0"/>
              <a:t>Genutzte Elemente / Maßnahmen</a:t>
            </a:r>
          </a:p>
          <a:p>
            <a:pPr marL="0" indent="0">
              <a:spcBef>
                <a:spcPts val="1200"/>
              </a:spcBef>
            </a:pPr>
            <a:r>
              <a:rPr lang="en" dirty="0"/>
              <a:t>Erwartungen</a:t>
            </a:r>
          </a:p>
          <a:p>
            <a:pPr marL="0" lvl="0" indent="0" algn="l" rtl="0">
              <a:spcBef>
                <a:spcPts val="1200"/>
              </a:spcBef>
              <a:spcAft>
                <a:spcPts val="0"/>
              </a:spcAft>
              <a:buNone/>
            </a:pPr>
            <a:r>
              <a:rPr lang="de-DE" dirty="0"/>
              <a:t>Wie weit das Ziel erreicht ist?</a:t>
            </a:r>
          </a:p>
          <a:p>
            <a:pPr marL="0" lvl="0" indent="0" algn="l" rtl="0">
              <a:spcBef>
                <a:spcPts val="1200"/>
              </a:spcBef>
              <a:spcAft>
                <a:spcPts val="0"/>
              </a:spcAft>
              <a:buNone/>
            </a:pPr>
            <a:r>
              <a:rPr lang="en" dirty="0"/>
              <a:t>Probleme</a:t>
            </a:r>
          </a:p>
          <a:p>
            <a:pPr marL="0" lvl="0" indent="0" algn="l" rtl="0">
              <a:spcBef>
                <a:spcPts val="1200"/>
              </a:spcBef>
              <a:spcAft>
                <a:spcPts val="0"/>
              </a:spcAft>
              <a:buNone/>
            </a:pPr>
            <a:r>
              <a:rPr lang="en" dirty="0"/>
              <a:t>Implementierung</a:t>
            </a:r>
          </a:p>
          <a:p>
            <a:pPr marL="0" lvl="0" indent="0" algn="l" rtl="0">
              <a:spcBef>
                <a:spcPts val="1200"/>
              </a:spcBef>
              <a:spcAft>
                <a:spcPts val="0"/>
              </a:spcAft>
              <a:buNone/>
            </a:pPr>
            <a:endParaRPr lang="en" dirty="0"/>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3325048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1"/>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212" name="Google Shape;212;p31"/>
          <p:cNvSpPr txBox="1">
            <a:spLocks noGrp="1"/>
          </p:cNvSpPr>
          <p:nvPr>
            <p:ph type="body" idx="1"/>
          </p:nvPr>
        </p:nvSpPr>
        <p:spPr>
          <a:xfrm>
            <a:off x="729450" y="2078875"/>
            <a:ext cx="3900600" cy="30645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Farbeänderung:</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Im dritten Bereich kann der Benutzer die Farbe des Fahrrads entsprechend dem RGB-System mit 3 Schiebereglern ändern.</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r>
              <a:rPr lang="en" sz="1400">
                <a:solidFill>
                  <a:srgbClr val="000000"/>
                </a:solidFill>
                <a:latin typeface="Arial"/>
                <a:ea typeface="Arial"/>
                <a:cs typeface="Arial"/>
                <a:sym typeface="Arial"/>
              </a:rPr>
              <a:t>Für RGB werden 3 Skripte für jeden der 3 Slider verwendet</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213" name="Google Shape;213;p31"/>
          <p:cNvPicPr preferRelativeResize="0"/>
          <p:nvPr/>
        </p:nvPicPr>
        <p:blipFill>
          <a:blip r:embed="rId3">
            <a:alphaModFix/>
          </a:blip>
          <a:stretch>
            <a:fillRect/>
          </a:stretch>
        </p:blipFill>
        <p:spPr>
          <a:xfrm>
            <a:off x="6954982" y="3498628"/>
            <a:ext cx="1984093" cy="916572"/>
          </a:xfrm>
          <a:prstGeom prst="rect">
            <a:avLst/>
          </a:prstGeom>
          <a:noFill/>
          <a:ln>
            <a:noFill/>
          </a:ln>
        </p:spPr>
      </p:pic>
      <p:pic>
        <p:nvPicPr>
          <p:cNvPr id="214" name="Google Shape;214;p31"/>
          <p:cNvPicPr preferRelativeResize="0"/>
          <p:nvPr/>
        </p:nvPicPr>
        <p:blipFill>
          <a:blip r:embed="rId4">
            <a:alphaModFix/>
          </a:blip>
          <a:stretch>
            <a:fillRect/>
          </a:stretch>
        </p:blipFill>
        <p:spPr>
          <a:xfrm>
            <a:off x="5806601" y="526473"/>
            <a:ext cx="2540764" cy="2224476"/>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215" name="Google Shape;215;p31"/>
          <p:cNvPicPr preferRelativeResize="0"/>
          <p:nvPr/>
        </p:nvPicPr>
        <p:blipFill rotWithShape="1">
          <a:blip r:embed="rId5">
            <a:alphaModFix/>
          </a:blip>
          <a:srcRect l="28190" t="12586" r="16567" b="33557"/>
          <a:stretch/>
        </p:blipFill>
        <p:spPr>
          <a:xfrm>
            <a:off x="5015346" y="3154254"/>
            <a:ext cx="1818173" cy="176926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2"/>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221" name="Google Shape;221;p32"/>
          <p:cNvSpPr txBox="1">
            <a:spLocks noGrp="1"/>
          </p:cNvSpPr>
          <p:nvPr>
            <p:ph type="body" idx="1"/>
          </p:nvPr>
        </p:nvSpPr>
        <p:spPr>
          <a:xfrm>
            <a:off x="729450" y="2078875"/>
            <a:ext cx="3900600" cy="30645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Exittür:</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Es kann angeklickt werden und das Spiel endet mit einer "bye"-Stimme</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222" name="Google Shape;222;p32"/>
          <p:cNvPicPr preferRelativeResize="0"/>
          <p:nvPr/>
        </p:nvPicPr>
        <p:blipFill>
          <a:blip r:embed="rId3">
            <a:alphaModFix/>
          </a:blip>
          <a:stretch>
            <a:fillRect/>
          </a:stretch>
        </p:blipFill>
        <p:spPr>
          <a:xfrm>
            <a:off x="4826800" y="1208150"/>
            <a:ext cx="3933880" cy="298485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Links</a:t>
            </a:r>
            <a:endParaRPr/>
          </a:p>
        </p:txBody>
      </p:sp>
      <p:sp>
        <p:nvSpPr>
          <p:cNvPr id="228" name="Google Shape;228;p33"/>
          <p:cNvSpPr txBox="1">
            <a:spLocks noGrp="1"/>
          </p:cNvSpPr>
          <p:nvPr>
            <p:ph type="body" idx="1"/>
          </p:nvPr>
        </p:nvSpPr>
        <p:spPr>
          <a:xfrm>
            <a:off x="729450" y="1833927"/>
            <a:ext cx="8334600" cy="3091364"/>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dirty="0">
                <a:solidFill>
                  <a:srgbClr val="000000"/>
                </a:solidFill>
                <a:latin typeface="Arial"/>
                <a:ea typeface="Arial"/>
                <a:cs typeface="Arial"/>
                <a:sym typeface="Arial"/>
              </a:rPr>
              <a:t>Github: </a:t>
            </a:r>
            <a:r>
              <a:rPr lang="en" sz="1400" u="sng" dirty="0">
                <a:solidFill>
                  <a:schemeClr val="hlink"/>
                </a:solidFill>
                <a:latin typeface="Arial"/>
                <a:ea typeface="Arial"/>
                <a:cs typeface="Arial"/>
                <a:sym typeface="Arial"/>
                <a:hlinkClick r:id="rId3"/>
              </a:rPr>
              <a:t>https://github.com/marina-micheal/AVR23__Micheal</a:t>
            </a: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r>
              <a:rPr lang="en" sz="1400" dirty="0">
                <a:solidFill>
                  <a:srgbClr val="000000"/>
                </a:solidFill>
                <a:latin typeface="Arial"/>
                <a:ea typeface="Arial"/>
                <a:cs typeface="Arial"/>
                <a:sym typeface="Arial"/>
              </a:rPr>
              <a:t>Video Ordner Link: </a:t>
            </a:r>
          </a:p>
          <a:p>
            <a:pPr marL="0" lvl="0" indent="0" algn="l" rtl="0">
              <a:lnSpc>
                <a:spcPct val="200000"/>
              </a:lnSpc>
              <a:spcBef>
                <a:spcPts val="1400"/>
              </a:spcBef>
              <a:spcAft>
                <a:spcPts val="0"/>
              </a:spcAft>
              <a:buNone/>
            </a:pPr>
            <a:r>
              <a:rPr lang="de-DE" sz="1400" dirty="0">
                <a:solidFill>
                  <a:srgbClr val="000000"/>
                </a:solidFill>
                <a:latin typeface="Arial"/>
                <a:ea typeface="Arial"/>
                <a:cs typeface="Arial"/>
                <a:sym typeface="Arial"/>
              </a:rPr>
              <a:t>https://github.com/marina-micheal/AVR23__Micheal/tree/main/Prasentation-Videos</a:t>
            </a:r>
            <a:endParaRPr lang="en"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r>
              <a:rPr lang="de-DE" sz="1400" dirty="0">
                <a:solidFill>
                  <a:srgbClr val="000000"/>
                </a:solidFill>
                <a:latin typeface="Arial"/>
                <a:ea typeface="Arial"/>
                <a:cs typeface="Arial"/>
                <a:sym typeface="Arial"/>
              </a:rPr>
              <a:t>Originalvideo und ein Video mit etwas Handverfolgung, das jedoch Verzögerungsprobleme aufweist und </a:t>
            </a:r>
            <a:r>
              <a:rPr lang="en" sz="1400" dirty="0">
                <a:solidFill>
                  <a:srgbClr val="000000"/>
                </a:solidFill>
                <a:latin typeface="Arial"/>
                <a:ea typeface="Arial"/>
                <a:cs typeface="Arial"/>
                <a:sym typeface="Arial"/>
              </a:rPr>
              <a:t>HandTracking Probleme 1,2 Videos</a:t>
            </a: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dirty="0">
              <a:solidFill>
                <a:srgbClr val="000000"/>
              </a:solidFill>
              <a:latin typeface="Arial"/>
              <a:ea typeface="Arial"/>
              <a:cs typeface="Arial"/>
              <a:sym typeface="Arial"/>
            </a:endParaRPr>
          </a:p>
          <a:p>
            <a:pPr marL="0" lvl="0" indent="0" algn="l" rtl="0">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200"/>
              </a:spcBef>
              <a:spcAft>
                <a:spcPts val="1200"/>
              </a:spcAft>
              <a:buNone/>
            </a:pPr>
            <a:endParaRPr sz="1200" dirty="0">
              <a:solidFill>
                <a:schemeClr val="dk2"/>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4"/>
          <p:cNvSpPr txBox="1">
            <a:spLocks noGrp="1"/>
          </p:cNvSpPr>
          <p:nvPr>
            <p:ph type="title"/>
          </p:nvPr>
        </p:nvSpPr>
        <p:spPr>
          <a:xfrm>
            <a:off x="1864575" y="144280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Danke für Ihre Aufmerksamkeit</a:t>
            </a:r>
            <a:endParaRPr/>
          </a:p>
        </p:txBody>
      </p:sp>
      <p:sp>
        <p:nvSpPr>
          <p:cNvPr id="234" name="Google Shape;234;p34"/>
          <p:cNvSpPr txBox="1">
            <a:spLocks noGrp="1"/>
          </p:cNvSpPr>
          <p:nvPr>
            <p:ph type="body" idx="1"/>
          </p:nvPr>
        </p:nvSpPr>
        <p:spPr>
          <a:xfrm>
            <a:off x="3726875" y="2265100"/>
            <a:ext cx="929700" cy="4326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a:solidFill>
                  <a:srgbClr val="000000"/>
                </a:solidFill>
                <a:latin typeface="Arial"/>
                <a:ea typeface="Arial"/>
                <a:cs typeface="Arial"/>
                <a:sym typeface="Arial"/>
              </a:rPr>
              <a:t>Fragen?</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Konzept und Ziel</a:t>
            </a:r>
            <a:endParaRPr dirty="0"/>
          </a:p>
        </p:txBody>
      </p:sp>
      <p:sp>
        <p:nvSpPr>
          <p:cNvPr id="93" name="Google Shape;93;p14"/>
          <p:cNvSpPr txBox="1">
            <a:spLocks noGrp="1"/>
          </p:cNvSpPr>
          <p:nvPr>
            <p:ph type="body" idx="1"/>
          </p:nvPr>
        </p:nvSpPr>
        <p:spPr>
          <a:xfrm>
            <a:off x="729450" y="2078875"/>
            <a:ext cx="7688700" cy="2782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de-DE" sz="1200" b="1" dirty="0">
                <a:solidFill>
                  <a:schemeClr val="dk2"/>
                </a:solidFill>
                <a:latin typeface="Arial"/>
                <a:ea typeface="Arial"/>
                <a:cs typeface="Arial"/>
                <a:sym typeface="Arial"/>
              </a:rPr>
              <a:t>Die Anwendung sollte für den Benutzer kein neues Land sein.</a:t>
            </a:r>
          </a:p>
          <a:p>
            <a:pPr marL="0" lvl="0" indent="0" algn="l" rtl="0">
              <a:lnSpc>
                <a:spcPct val="200000"/>
              </a:lnSpc>
              <a:spcBef>
                <a:spcPts val="1200"/>
              </a:spcBef>
              <a:spcAft>
                <a:spcPts val="0"/>
              </a:spcAft>
              <a:buNone/>
            </a:pPr>
            <a:r>
              <a:rPr lang="de-DE" sz="1200" dirty="0">
                <a:solidFill>
                  <a:schemeClr val="dk2"/>
                </a:solidFill>
                <a:latin typeface="Arial"/>
                <a:ea typeface="Arial"/>
                <a:cs typeface="Arial"/>
                <a:sym typeface="Arial"/>
              </a:rPr>
              <a:t>Das Konzept der Anwendung besteht darin, eine informative Umgebung zu entwickeln, die Menschen mit wenig VR-Brillensystem-Erfahrung und geringen Fahrradkenntnissen die Möglichkeit bietet, problemlos mehr über Fahrradteile, deren Namen, Funktionen und Aufbau zu erfahren.</a:t>
            </a:r>
          </a:p>
          <a:p>
            <a:pPr marL="0" lvl="0" indent="0" algn="l" rtl="0">
              <a:lnSpc>
                <a:spcPct val="200000"/>
              </a:lnSpc>
              <a:spcBef>
                <a:spcPts val="1200"/>
              </a:spcBef>
              <a:spcAft>
                <a:spcPts val="0"/>
              </a:spcAft>
              <a:buNone/>
            </a:pPr>
            <a:r>
              <a:rPr lang="en" sz="1200" dirty="0">
                <a:solidFill>
                  <a:schemeClr val="dk2"/>
                </a:solidFill>
                <a:latin typeface="Arial"/>
                <a:ea typeface="Arial"/>
                <a:cs typeface="Arial"/>
                <a:sym typeface="Arial"/>
              </a:rPr>
              <a:t>Das Ziel </a:t>
            </a:r>
            <a:r>
              <a:rPr lang="de-DE" sz="1200" dirty="0">
                <a:solidFill>
                  <a:schemeClr val="dk2"/>
                </a:solidFill>
                <a:latin typeface="Arial"/>
                <a:ea typeface="Arial"/>
                <a:cs typeface="Arial"/>
                <a:sym typeface="Arial"/>
              </a:rPr>
              <a:t>liegt auf der Integration von Microsoft MRTK-UI-Komponenten und -Funktionalität zur Gestaltung einer attraktiven Benutzeroberfläche, einfacher Navigation und eines realistischen Erlebnisses.</a:t>
            </a:r>
            <a:endParaRPr sz="1200" dirty="0">
              <a:solidFill>
                <a:schemeClr val="dk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Warum?</a:t>
            </a:r>
            <a:endParaRPr dirty="0"/>
          </a:p>
        </p:txBody>
      </p:sp>
      <p:sp>
        <p:nvSpPr>
          <p:cNvPr id="99" name="Google Shape;99;p15"/>
          <p:cNvSpPr txBox="1">
            <a:spLocks noGrp="1"/>
          </p:cNvSpPr>
          <p:nvPr>
            <p:ph type="body" idx="1"/>
          </p:nvPr>
        </p:nvSpPr>
        <p:spPr>
          <a:xfrm>
            <a:off x="729450" y="2078875"/>
            <a:ext cx="7688700" cy="2782800"/>
          </a:xfrm>
          <a:prstGeom prst="rect">
            <a:avLst/>
          </a:prstGeom>
        </p:spPr>
        <p:txBody>
          <a:bodyPr spcFirstLastPara="1" wrap="square" lIns="91425" tIns="91425" rIns="91425" bIns="91425" anchor="t" anchorCtr="0">
            <a:noAutofit/>
          </a:bodyPr>
          <a:lstStyle/>
          <a:p>
            <a:pPr marL="0" indent="0">
              <a:buNone/>
            </a:pPr>
            <a:r>
              <a:rPr lang="en" sz="1200" b="1" dirty="0">
                <a:solidFill>
                  <a:schemeClr val="bg2"/>
                </a:solidFill>
                <a:highlight>
                  <a:srgbClr val="FFFFFF"/>
                </a:highlight>
                <a:latin typeface="+mn-lt"/>
                <a:ea typeface="Roboto"/>
                <a:cs typeface="Roboto"/>
                <a:sym typeface="Roboto"/>
              </a:rPr>
              <a:t>Benutzerfreundlich. Leichte Navigierbarkeit</a:t>
            </a:r>
          </a:p>
          <a:p>
            <a:pPr marL="0" indent="0">
              <a:buNone/>
            </a:pPr>
            <a:endParaRPr lang="en" sz="1200" b="1" dirty="0">
              <a:solidFill>
                <a:schemeClr val="bg2"/>
              </a:solidFill>
              <a:highlight>
                <a:srgbClr val="FFFFFF"/>
              </a:highlight>
              <a:latin typeface="+mn-lt"/>
              <a:ea typeface="Roboto"/>
              <a:cs typeface="Roboto"/>
              <a:sym typeface="Roboto"/>
            </a:endParaRPr>
          </a:p>
          <a:p>
            <a:pPr marL="0" indent="0">
              <a:buNone/>
            </a:pPr>
            <a:r>
              <a:rPr lang="de-DE" sz="1200" b="1" dirty="0">
                <a:solidFill>
                  <a:schemeClr val="bg2"/>
                </a:solidFill>
                <a:highlight>
                  <a:srgbClr val="FFFFFF"/>
                </a:highlight>
                <a:latin typeface="+mn-lt"/>
                <a:ea typeface="Roboto"/>
                <a:cs typeface="Roboto"/>
                <a:sym typeface="Roboto"/>
              </a:rPr>
              <a:t>Website-ähnliches Erlebnis</a:t>
            </a:r>
            <a:br>
              <a:rPr lang="en" sz="1200" b="1" dirty="0">
                <a:solidFill>
                  <a:schemeClr val="bg2"/>
                </a:solidFill>
                <a:highlight>
                  <a:srgbClr val="FFFFFF"/>
                </a:highlight>
                <a:latin typeface="+mn-lt"/>
                <a:ea typeface="Roboto"/>
                <a:cs typeface="Roboto"/>
                <a:sym typeface="Roboto"/>
              </a:rPr>
            </a:br>
            <a:endParaRPr lang="de-DE" sz="1200" dirty="0">
              <a:solidFill>
                <a:schemeClr val="bg2"/>
              </a:solidFill>
              <a:latin typeface="+mn-lt"/>
            </a:endParaRPr>
          </a:p>
          <a:p>
            <a:pPr marL="285750" indent="-285750"/>
            <a:r>
              <a:rPr lang="de-DE" sz="1200" b="1" i="0" dirty="0">
                <a:solidFill>
                  <a:schemeClr val="bg2"/>
                </a:solidFill>
                <a:effectLst/>
                <a:latin typeface="+mn-lt"/>
              </a:rPr>
              <a:t>Auswahl der Interaktionselemente</a:t>
            </a:r>
            <a:br>
              <a:rPr lang="de-DE" sz="1200" b="1" i="0" dirty="0">
                <a:solidFill>
                  <a:schemeClr val="bg2"/>
                </a:solidFill>
                <a:effectLst/>
                <a:latin typeface="+mn-lt"/>
              </a:rPr>
            </a:br>
            <a:r>
              <a:rPr lang="de-DE" sz="1200" i="0" dirty="0">
                <a:solidFill>
                  <a:schemeClr val="bg2"/>
                </a:solidFill>
                <a:effectLst/>
                <a:latin typeface="+mn-lt"/>
              </a:rPr>
              <a:t>Die Auswahl von UI- und interaktiven Elementen wie Dialogfeldern, </a:t>
            </a:r>
            <a:r>
              <a:rPr lang="de-DE" sz="1200" i="0" dirty="0" err="1">
                <a:solidFill>
                  <a:schemeClr val="bg2"/>
                </a:solidFill>
                <a:effectLst/>
                <a:latin typeface="+mn-lt"/>
              </a:rPr>
              <a:t>scrollbarem</a:t>
            </a:r>
            <a:r>
              <a:rPr lang="de-DE" sz="1200" i="0" dirty="0">
                <a:solidFill>
                  <a:schemeClr val="bg2"/>
                </a:solidFill>
                <a:effectLst/>
                <a:latin typeface="+mn-lt"/>
              </a:rPr>
              <a:t> Text, Hover-Effekten, Klickfunktionen, Greif- und Schnappoptionen basiert auf ihrer Einfachheit , bereits bekannten Interaktionen aus den meisten digitalen Produkten und ihrer Fähigkeit, eine nahtlose Benutzererfahrung zu bieten, die auch unerfahrenen Benutzern den Informationszugang ermöglicht</a:t>
            </a:r>
            <a:r>
              <a:rPr lang="de-DE" sz="1200" i="0" dirty="0">
                <a:solidFill>
                  <a:srgbClr val="374151"/>
                </a:solidFill>
                <a:effectLst/>
                <a:latin typeface="+mn-lt"/>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Prozess</a:t>
            </a:r>
            <a:endParaRPr dirty="0"/>
          </a:p>
        </p:txBody>
      </p:sp>
      <p:sp>
        <p:nvSpPr>
          <p:cNvPr id="105" name="Google Shape;105;p16"/>
          <p:cNvSpPr txBox="1">
            <a:spLocks noGrp="1"/>
          </p:cNvSpPr>
          <p:nvPr>
            <p:ph type="body" idx="1"/>
          </p:nvPr>
        </p:nvSpPr>
        <p:spPr>
          <a:xfrm>
            <a:off x="729450" y="2078875"/>
            <a:ext cx="7688700" cy="2906100"/>
          </a:xfrm>
          <a:prstGeom prst="rect">
            <a:avLst/>
          </a:prstGeom>
        </p:spPr>
        <p:txBody>
          <a:bodyPr spcFirstLastPara="1" wrap="square" lIns="91425" tIns="91425" rIns="91425" bIns="91425" anchor="t" anchorCtr="0">
            <a:noAutofit/>
          </a:bodyPr>
          <a:lstStyle/>
          <a:p>
            <a:pPr marL="171450" indent="-171450">
              <a:lnSpc>
                <a:spcPct val="100000"/>
              </a:lnSpc>
              <a:spcBef>
                <a:spcPts val="1200"/>
              </a:spcBef>
            </a:pPr>
            <a:r>
              <a:rPr lang="en" sz="1200" dirty="0">
                <a:solidFill>
                  <a:schemeClr val="dk2"/>
                </a:solidFill>
                <a:latin typeface="+mn-lt"/>
                <a:ea typeface="Arial"/>
                <a:cs typeface="Arial"/>
                <a:sym typeface="Arial"/>
              </a:rPr>
              <a:t>Recherche in Mrtk Microsoft Komponenten und Implementierung (Dokumentation, Tutorials, Projekte)</a:t>
            </a:r>
            <a:endParaRPr sz="1200" dirty="0">
              <a:solidFill>
                <a:schemeClr val="dk2"/>
              </a:solidFill>
              <a:latin typeface="+mn-lt"/>
              <a:ea typeface="Arial"/>
              <a:cs typeface="Arial"/>
              <a:sym typeface="Arial"/>
            </a:endParaRPr>
          </a:p>
          <a:p>
            <a:pPr marL="171450" indent="-171450">
              <a:lnSpc>
                <a:spcPct val="100000"/>
              </a:lnSpc>
              <a:spcBef>
                <a:spcPts val="1400"/>
              </a:spcBef>
            </a:pPr>
            <a:r>
              <a:rPr lang="en" sz="1200" dirty="0">
                <a:solidFill>
                  <a:schemeClr val="dk2"/>
                </a:solidFill>
                <a:latin typeface="+mn-lt"/>
                <a:ea typeface="Arial"/>
                <a:cs typeface="Arial"/>
                <a:sym typeface="Arial"/>
              </a:rPr>
              <a:t>Probieren verschiedener UI-Elemente, die bereits in MRTK-Paketen enthalten sind</a:t>
            </a:r>
            <a:endParaRPr sz="1200" dirty="0">
              <a:solidFill>
                <a:schemeClr val="dk2"/>
              </a:solidFill>
              <a:latin typeface="+mn-lt"/>
              <a:ea typeface="Arial"/>
              <a:cs typeface="Arial"/>
              <a:sym typeface="Arial"/>
            </a:endParaRPr>
          </a:p>
          <a:p>
            <a:pPr marL="171450" indent="-171450">
              <a:lnSpc>
                <a:spcPct val="100000"/>
              </a:lnSpc>
              <a:spcBef>
                <a:spcPts val="1400"/>
              </a:spcBef>
            </a:pPr>
            <a:r>
              <a:rPr lang="en" sz="1200" dirty="0">
                <a:solidFill>
                  <a:schemeClr val="dk2"/>
                </a:solidFill>
                <a:latin typeface="+mn-lt"/>
                <a:ea typeface="Arial"/>
                <a:cs typeface="Arial"/>
                <a:sym typeface="Arial"/>
              </a:rPr>
              <a:t>Versuch, Elemente und Funktionen zu ändern, zu verbessern und zu kombinieren</a:t>
            </a:r>
            <a:endParaRPr sz="1200" dirty="0">
              <a:solidFill>
                <a:schemeClr val="dk2"/>
              </a:solidFill>
              <a:latin typeface="+mn-lt"/>
              <a:ea typeface="Arial"/>
              <a:cs typeface="Arial"/>
              <a:sym typeface="Arial"/>
            </a:endParaRPr>
          </a:p>
          <a:p>
            <a:pPr marL="171450" indent="-171450">
              <a:lnSpc>
                <a:spcPct val="100000"/>
              </a:lnSpc>
              <a:spcBef>
                <a:spcPts val="1400"/>
              </a:spcBef>
            </a:pPr>
            <a:r>
              <a:rPr lang="en" sz="1200" dirty="0">
                <a:solidFill>
                  <a:schemeClr val="dk2"/>
                </a:solidFill>
                <a:latin typeface="+mn-lt"/>
                <a:ea typeface="Arial"/>
                <a:cs typeface="Arial"/>
                <a:sym typeface="Arial"/>
              </a:rPr>
              <a:t>Erstellung der Anwendung </a:t>
            </a:r>
            <a:endParaRPr sz="1200" dirty="0">
              <a:solidFill>
                <a:schemeClr val="dk2"/>
              </a:solidFill>
              <a:latin typeface="+mn-lt"/>
              <a:ea typeface="Arial"/>
              <a:cs typeface="Arial"/>
              <a:sym typeface="Arial"/>
            </a:endParaRPr>
          </a:p>
          <a:p>
            <a:pPr marL="171450" indent="-171450">
              <a:lnSpc>
                <a:spcPct val="100000"/>
              </a:lnSpc>
              <a:spcBef>
                <a:spcPts val="1400"/>
              </a:spcBef>
            </a:pPr>
            <a:r>
              <a:rPr lang="en" sz="1200" dirty="0">
                <a:solidFill>
                  <a:schemeClr val="dk2"/>
                </a:solidFill>
                <a:latin typeface="+mn-lt"/>
                <a:ea typeface="Arial"/>
                <a:cs typeface="Arial"/>
                <a:sym typeface="Arial"/>
              </a:rPr>
              <a:t>Lösen von Problemen und Verbessern der Integration</a:t>
            </a:r>
            <a:endParaRPr sz="1200" dirty="0">
              <a:solidFill>
                <a:schemeClr val="dk2"/>
              </a:solidFill>
              <a:latin typeface="+mn-lt"/>
              <a:ea typeface="Arial"/>
              <a:cs typeface="Arial"/>
              <a:sym typeface="Arial"/>
            </a:endParaRPr>
          </a:p>
          <a:p>
            <a:pPr marL="0" lvl="0" indent="0" algn="l" rtl="0">
              <a:lnSpc>
                <a:spcPct val="200000"/>
              </a:lnSpc>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200"/>
              </a:spcBef>
              <a:spcAft>
                <a:spcPts val="1200"/>
              </a:spcAft>
              <a:buNone/>
            </a:pPr>
            <a:endParaRPr sz="1200" dirty="0">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40DBFBD3-7CB5-7B23-E4D1-F081347DBBF4}"/>
            </a:ext>
          </a:extLst>
        </p:cNvPr>
        <p:cNvGrpSpPr/>
        <p:nvPr/>
      </p:nvGrpSpPr>
      <p:grpSpPr>
        <a:xfrm>
          <a:off x="0" y="0"/>
          <a:ext cx="0" cy="0"/>
          <a:chOff x="0" y="0"/>
          <a:chExt cx="0" cy="0"/>
        </a:xfrm>
      </p:grpSpPr>
      <p:sp>
        <p:nvSpPr>
          <p:cNvPr id="104" name="Google Shape;104;p16">
            <a:extLst>
              <a:ext uri="{FF2B5EF4-FFF2-40B4-BE49-F238E27FC236}">
                <a16:creationId xmlns:a16="http://schemas.microsoft.com/office/drawing/2014/main" id="{E879B58E-566A-20D3-FDFF-0A51113F4564}"/>
              </a:ext>
            </a:extLst>
          </p:cNvPr>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Genutzte Elemente / Maßnahmen</a:t>
            </a:r>
            <a:endParaRPr dirty="0"/>
          </a:p>
        </p:txBody>
      </p:sp>
      <p:sp>
        <p:nvSpPr>
          <p:cNvPr id="105" name="Google Shape;105;p16">
            <a:extLst>
              <a:ext uri="{FF2B5EF4-FFF2-40B4-BE49-F238E27FC236}">
                <a16:creationId xmlns:a16="http://schemas.microsoft.com/office/drawing/2014/main" id="{F92C2159-74A2-DEC3-A740-63659163022C}"/>
              </a:ext>
            </a:extLst>
          </p:cNvPr>
          <p:cNvSpPr txBox="1">
            <a:spLocks noGrp="1"/>
          </p:cNvSpPr>
          <p:nvPr>
            <p:ph type="body" idx="1"/>
          </p:nvPr>
        </p:nvSpPr>
        <p:spPr>
          <a:xfrm>
            <a:off x="727650" y="1758600"/>
            <a:ext cx="7688700" cy="3276950"/>
          </a:xfrm>
          <a:prstGeom prst="rect">
            <a:avLst/>
          </a:prstGeom>
        </p:spPr>
        <p:txBody>
          <a:bodyPr spcFirstLastPara="1" wrap="square" lIns="91425" tIns="91425" rIns="91425" bIns="91425" anchor="t" anchorCtr="0">
            <a:noAutofit/>
          </a:bodyPr>
          <a:lstStyle/>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Klare Navigation mit Pfeilen und Anweisungen zur einfachen Orientierung.</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Interaktive Dialogfelder mit klaren, erwarteten Klick-Optionen für eine einfachere Bedienung implementiert.</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Implementierung des Hover-Effekts, um die Informationen anzuzeigen, und "Klick" für die detaillierten Informationen, die mehr Zeit zum Lesen benötigen, um zu verschwinden</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Implementierung von leicht </a:t>
            </a:r>
            <a:r>
              <a:rPr lang="de-DE" sz="900" dirty="0" err="1">
                <a:solidFill>
                  <a:srgbClr val="374151"/>
                </a:solidFill>
                <a:highlight>
                  <a:srgbClr val="FFFFFF"/>
                </a:highlight>
                <a:latin typeface="+mn-lt"/>
                <a:ea typeface="Roboto"/>
                <a:cs typeface="Roboto"/>
                <a:sym typeface="Roboto"/>
              </a:rPr>
              <a:t>scrollbarer</a:t>
            </a:r>
            <a:r>
              <a:rPr lang="de-DE" sz="900" dirty="0">
                <a:solidFill>
                  <a:srgbClr val="374151"/>
                </a:solidFill>
                <a:highlight>
                  <a:srgbClr val="FFFFFF"/>
                </a:highlight>
                <a:latin typeface="+mn-lt"/>
                <a:ea typeface="Roboto"/>
                <a:cs typeface="Roboto"/>
                <a:sym typeface="Roboto"/>
              </a:rPr>
              <a:t> Textform von Detailinformationen wie in einer Website</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Option zum Ein- und Ausschalten der Stimme für individuelle Audioeinstellungen hinzugefügt.</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Wahlmöglichkeit zwischen Handtracking oder Strahlenverwendung in allen Bereichen zur Anpassung an die Benutzerpräferenzen zwischen Nah- und Ferninteraktion</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Schieberegler zur Farbanpassung mit integrierten Skripten für die individuelle Gestaltung der Fahrradfarben.</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Verwendung von Grab- und Snap-Optionen im Baubereich </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Verwendung realistischer und attraktiver Texturen, Bilder und UI-Elemente für ein realistischeres Erlebnis</a:t>
            </a:r>
            <a:endParaRPr lang="de-DE" sz="900" dirty="0">
              <a:solidFill>
                <a:schemeClr val="dk2"/>
              </a:solidFill>
              <a:latin typeface="+mn-lt"/>
              <a:ea typeface="Arial"/>
              <a:cs typeface="Arial"/>
              <a:sym typeface="Arial"/>
            </a:endParaRPr>
          </a:p>
        </p:txBody>
      </p:sp>
    </p:spTree>
    <p:extLst>
      <p:ext uri="{BB962C8B-B14F-4D97-AF65-F5344CB8AC3E}">
        <p14:creationId xmlns:p14="http://schemas.microsoft.com/office/powerpoint/2010/main" val="3435738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Erwartungen</a:t>
            </a:r>
            <a:endParaRPr dirty="0"/>
          </a:p>
        </p:txBody>
      </p:sp>
      <p:sp>
        <p:nvSpPr>
          <p:cNvPr id="117" name="Google Shape;117;p18"/>
          <p:cNvSpPr txBox="1">
            <a:spLocks noGrp="1"/>
          </p:cNvSpPr>
          <p:nvPr>
            <p:ph type="body" idx="1"/>
          </p:nvPr>
        </p:nvSpPr>
        <p:spPr>
          <a:xfrm>
            <a:off x="729450" y="2078875"/>
            <a:ext cx="7688700" cy="2784070"/>
          </a:xfrm>
          <a:prstGeom prst="rect">
            <a:avLst/>
          </a:prstGeom>
        </p:spPr>
        <p:txBody>
          <a:bodyPr spcFirstLastPara="1" wrap="square" lIns="91425" tIns="91425" rIns="91425" bIns="91425" anchor="t" anchorCtr="0">
            <a:normAutofit fontScale="92500" lnSpcReduction="20000"/>
          </a:bodyPr>
          <a:lstStyle/>
          <a:p>
            <a:pPr marL="0" indent="0">
              <a:buNone/>
            </a:pPr>
            <a:r>
              <a:rPr lang="en" sz="1500" b="1" dirty="0">
                <a:solidFill>
                  <a:schemeClr val="bg2"/>
                </a:solidFill>
                <a:latin typeface="+mn-lt"/>
              </a:rPr>
              <a:t>Simple ist besser</a:t>
            </a:r>
          </a:p>
          <a:p>
            <a:pPr marL="285750" indent="-285750">
              <a:lnSpc>
                <a:spcPct val="120000"/>
              </a:lnSpc>
            </a:pPr>
            <a:r>
              <a:rPr lang="de-DE" sz="1400" i="0" dirty="0">
                <a:solidFill>
                  <a:schemeClr val="bg2"/>
                </a:solidFill>
                <a:effectLst/>
                <a:latin typeface="+mj-lt"/>
              </a:rPr>
              <a:t>Die Anwendung soll benutzerfreundlich und leicht verständlich sein.</a:t>
            </a:r>
          </a:p>
          <a:p>
            <a:pPr marL="285750" indent="-285750">
              <a:lnSpc>
                <a:spcPct val="120000"/>
              </a:lnSpc>
            </a:pPr>
            <a:r>
              <a:rPr lang="de-DE" sz="1400" i="0" dirty="0">
                <a:solidFill>
                  <a:schemeClr val="bg2"/>
                </a:solidFill>
                <a:effectLst/>
                <a:latin typeface="+mj-lt"/>
              </a:rPr>
              <a:t>Klare Navigation: Die Benutzer sollten sich einfach durch die Anwendung bewegen können, ohne verwirrt zu werden.</a:t>
            </a:r>
          </a:p>
          <a:p>
            <a:pPr marL="285750" indent="-285750">
              <a:lnSpc>
                <a:spcPct val="120000"/>
              </a:lnSpc>
            </a:pPr>
            <a:r>
              <a:rPr lang="de-DE" sz="1400" i="0" dirty="0">
                <a:solidFill>
                  <a:schemeClr val="bg2"/>
                </a:solidFill>
                <a:effectLst/>
                <a:latin typeface="+mj-lt"/>
              </a:rPr>
              <a:t>Schaffung einer informativen Anwendung: Ziel ist es, den Benutzern umfassende Informationen über Fahrradteile zu vermitteln.</a:t>
            </a:r>
          </a:p>
          <a:p>
            <a:pPr marL="285750" indent="-285750">
              <a:lnSpc>
                <a:spcPct val="120000"/>
              </a:lnSpc>
            </a:pPr>
            <a:r>
              <a:rPr lang="de-DE" sz="1400" i="0" dirty="0">
                <a:solidFill>
                  <a:schemeClr val="bg2"/>
                </a:solidFill>
                <a:effectLst/>
                <a:latin typeface="+mj-lt"/>
              </a:rPr>
              <a:t>Attraktive UI-Elemente: Die Benutzeroberfläche soll ansprechend gestaltet sein, um die Benutzer zu engagieren.</a:t>
            </a:r>
          </a:p>
          <a:p>
            <a:pPr marL="285750" indent="-285750">
              <a:lnSpc>
                <a:spcPct val="120000"/>
              </a:lnSpc>
            </a:pPr>
            <a:r>
              <a:rPr lang="en" sz="1400" dirty="0">
                <a:solidFill>
                  <a:schemeClr val="bg2"/>
                </a:solidFill>
                <a:latin typeface="+mj-lt"/>
              </a:rPr>
              <a:t>Reibungslose " Händetracking “, Ray Controller während der gesamten Erfahrung</a:t>
            </a:r>
          </a:p>
          <a:p>
            <a:pPr marL="285750" indent="-285750">
              <a:lnSpc>
                <a:spcPct val="120000"/>
              </a:lnSpc>
            </a:pPr>
            <a:r>
              <a:rPr lang="en" sz="1400" dirty="0">
                <a:solidFill>
                  <a:schemeClr val="bg2"/>
                </a:solidFill>
                <a:latin typeface="+mj-lt"/>
              </a:rPr>
              <a:t>MRTK Elemente ohne Probleme verwenden</a:t>
            </a:r>
          </a:p>
          <a:p>
            <a:pPr marL="285750" indent="-285750">
              <a:lnSpc>
                <a:spcPct val="120000"/>
              </a:lnSpc>
            </a:pPr>
            <a:r>
              <a:rPr lang="de-DE" sz="1400" dirty="0">
                <a:solidFill>
                  <a:schemeClr val="bg2"/>
                </a:solidFill>
                <a:latin typeface="+mj-lt"/>
              </a:rPr>
              <a:t>Möglichkeit, XRT-Komponenten wie Socket </a:t>
            </a:r>
            <a:r>
              <a:rPr lang="de-DE" sz="1400" dirty="0" err="1">
                <a:solidFill>
                  <a:schemeClr val="bg2"/>
                </a:solidFill>
                <a:latin typeface="+mj-lt"/>
              </a:rPr>
              <a:t>Interactor</a:t>
            </a:r>
            <a:r>
              <a:rPr lang="de-DE" sz="1400" dirty="0">
                <a:solidFill>
                  <a:schemeClr val="bg2"/>
                </a:solidFill>
                <a:latin typeface="+mj-lt"/>
              </a:rPr>
              <a:t> oder Grab-</a:t>
            </a:r>
            <a:r>
              <a:rPr lang="de-DE" sz="1400" dirty="0" err="1">
                <a:solidFill>
                  <a:schemeClr val="bg2"/>
                </a:solidFill>
                <a:latin typeface="+mj-lt"/>
              </a:rPr>
              <a:t>Interactor</a:t>
            </a:r>
            <a:r>
              <a:rPr lang="de-DE" sz="1400" dirty="0">
                <a:solidFill>
                  <a:schemeClr val="bg2"/>
                </a:solidFill>
                <a:latin typeface="+mj-lt"/>
              </a:rPr>
              <a:t> mit </a:t>
            </a:r>
            <a:r>
              <a:rPr lang="de-DE" sz="1400" dirty="0" err="1">
                <a:solidFill>
                  <a:schemeClr val="bg2"/>
                </a:solidFill>
                <a:latin typeface="+mj-lt"/>
              </a:rPr>
              <a:t>Mrtk</a:t>
            </a:r>
            <a:r>
              <a:rPr lang="de-DE" sz="1400" dirty="0">
                <a:solidFill>
                  <a:schemeClr val="bg2"/>
                </a:solidFill>
                <a:latin typeface="+mj-lt"/>
              </a:rPr>
              <a:t>-Komponenten wie </a:t>
            </a:r>
            <a:r>
              <a:rPr lang="de-DE" sz="1400" dirty="0" err="1">
                <a:solidFill>
                  <a:schemeClr val="bg2"/>
                </a:solidFill>
                <a:latin typeface="+mj-lt"/>
              </a:rPr>
              <a:t>Object</a:t>
            </a:r>
            <a:r>
              <a:rPr lang="de-DE" sz="1400" dirty="0">
                <a:solidFill>
                  <a:schemeClr val="bg2"/>
                </a:solidFill>
                <a:latin typeface="+mj-lt"/>
              </a:rPr>
              <a:t> Manipulator und Bounds ohne Probleme zu kombinieren.</a:t>
            </a:r>
          </a:p>
          <a:p>
            <a:pPr marL="0" lvl="0" indent="0" algn="l" rtl="0">
              <a:spcBef>
                <a:spcPts val="1200"/>
              </a:spcBef>
              <a:spcAft>
                <a:spcPts val="120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DE" dirty="0"/>
              <a:t>Wie weit das Ziel erreicht ist?</a:t>
            </a:r>
            <a:endParaRPr dirty="0"/>
          </a:p>
        </p:txBody>
      </p:sp>
      <p:sp>
        <p:nvSpPr>
          <p:cNvPr id="111" name="Google Shape;111;p17"/>
          <p:cNvSpPr txBox="1">
            <a:spLocks noGrp="1"/>
          </p:cNvSpPr>
          <p:nvPr>
            <p:ph type="body" idx="1"/>
          </p:nvPr>
        </p:nvSpPr>
        <p:spPr>
          <a:xfrm>
            <a:off x="729450" y="2078875"/>
            <a:ext cx="7688700" cy="29061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200" b="1" dirty="0">
                <a:solidFill>
                  <a:schemeClr val="dk2"/>
                </a:solidFill>
                <a:latin typeface="Arial"/>
                <a:ea typeface="Arial"/>
                <a:cs typeface="Arial"/>
                <a:sym typeface="Arial"/>
              </a:rPr>
              <a:t>Nach dem Testen der Anwendung durch 3 Personen kann man sagen, ja das Ziel ist erreicht:</a:t>
            </a:r>
            <a:endParaRPr sz="1200" b="1" dirty="0">
              <a:solidFill>
                <a:schemeClr val="dk2"/>
              </a:solidFill>
              <a:latin typeface="Arial"/>
              <a:ea typeface="Arial"/>
              <a:cs typeface="Arial"/>
              <a:sym typeface="Arial"/>
            </a:endParaRPr>
          </a:p>
          <a:p>
            <a:pPr marL="0" lvl="0" indent="0" algn="l" rtl="0">
              <a:lnSpc>
                <a:spcPct val="200000"/>
              </a:lnSpc>
              <a:spcBef>
                <a:spcPts val="1400"/>
              </a:spcBef>
              <a:spcAft>
                <a:spcPts val="0"/>
              </a:spcAft>
              <a:buNone/>
            </a:pPr>
            <a:r>
              <a:rPr lang="en" sz="1200" dirty="0">
                <a:solidFill>
                  <a:schemeClr val="dk2"/>
                </a:solidFill>
                <a:latin typeface="Arial"/>
                <a:ea typeface="Arial"/>
                <a:cs typeface="Arial"/>
                <a:sym typeface="Arial"/>
              </a:rPr>
              <a:t>Sie haben alle Bereiche mit der richtigen Reihenfolge und wie geplant leicht navigiert.</a:t>
            </a:r>
            <a:endParaRPr sz="1200" dirty="0">
              <a:solidFill>
                <a:schemeClr val="dk2"/>
              </a:solidFill>
              <a:latin typeface="Arial"/>
              <a:ea typeface="Arial"/>
              <a:cs typeface="Arial"/>
              <a:sym typeface="Arial"/>
            </a:endParaRPr>
          </a:p>
          <a:p>
            <a:pPr marL="0" lvl="0" indent="0" algn="l" rtl="0">
              <a:lnSpc>
                <a:spcPct val="200000"/>
              </a:lnSpc>
              <a:spcBef>
                <a:spcPts val="1400"/>
              </a:spcBef>
              <a:spcAft>
                <a:spcPts val="0"/>
              </a:spcAft>
              <a:buNone/>
            </a:pPr>
            <a:r>
              <a:rPr lang="en" sz="1200" dirty="0">
                <a:solidFill>
                  <a:schemeClr val="dk2"/>
                </a:solidFill>
                <a:latin typeface="Arial"/>
                <a:ea typeface="Arial"/>
                <a:cs typeface="Arial"/>
                <a:sym typeface="Arial"/>
              </a:rPr>
              <a:t>Sie haben viele neue Informationen über die Namen und Funktionen von Fahrradteilen erhalten. </a:t>
            </a:r>
            <a:endParaRPr sz="1200" dirty="0">
              <a:solidFill>
                <a:schemeClr val="dk2"/>
              </a:solidFill>
              <a:latin typeface="Arial"/>
              <a:ea typeface="Arial"/>
              <a:cs typeface="Arial"/>
              <a:sym typeface="Arial"/>
            </a:endParaRPr>
          </a:p>
          <a:p>
            <a:pPr marL="0" lvl="0" indent="0" algn="l" rtl="0">
              <a:lnSpc>
                <a:spcPct val="200000"/>
              </a:lnSpc>
              <a:spcBef>
                <a:spcPts val="1400"/>
              </a:spcBef>
              <a:spcAft>
                <a:spcPts val="0"/>
              </a:spcAft>
              <a:buNone/>
            </a:pPr>
            <a:r>
              <a:rPr lang="en" sz="1200" dirty="0">
                <a:solidFill>
                  <a:schemeClr val="dk2"/>
                </a:solidFill>
                <a:latin typeface="Arial"/>
                <a:ea typeface="Arial"/>
                <a:cs typeface="Arial"/>
                <a:sym typeface="Arial"/>
              </a:rPr>
              <a:t>Handtracking hat aber technische Probleme</a:t>
            </a:r>
            <a:endParaRPr sz="1200" dirty="0">
              <a:solidFill>
                <a:schemeClr val="dk2"/>
              </a:solidFill>
              <a:latin typeface="Arial"/>
              <a:ea typeface="Arial"/>
              <a:cs typeface="Arial"/>
              <a:sym typeface="Arial"/>
            </a:endParaRPr>
          </a:p>
          <a:p>
            <a:pPr marL="0" lvl="0" indent="0" algn="l" rtl="0">
              <a:lnSpc>
                <a:spcPct val="200000"/>
              </a:lnSpc>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200"/>
              </a:spcBef>
              <a:spcAft>
                <a:spcPts val="1200"/>
              </a:spcAft>
              <a:buNone/>
            </a:pPr>
            <a:endParaRPr sz="1200" dirty="0">
              <a:solidFill>
                <a:schemeClr val="dk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Probleme</a:t>
            </a:r>
            <a:endParaRPr dirty="0"/>
          </a:p>
        </p:txBody>
      </p:sp>
      <p:sp>
        <p:nvSpPr>
          <p:cNvPr id="123" name="Google Shape;123;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285750" indent="-285750"/>
            <a:r>
              <a:rPr lang="de-DE" dirty="0">
                <a:solidFill>
                  <a:schemeClr val="bg2"/>
                </a:solidFill>
                <a:latin typeface="+mn-lt"/>
              </a:rPr>
              <a:t>Das Handtracking hat einige Probleme aufgrund von technischen Computerproblemen (lokal), Verzögerungsproblemen und Navigationsproblemen</a:t>
            </a:r>
          </a:p>
          <a:p>
            <a:pPr marL="285750" indent="-285750"/>
            <a:endParaRPr lang="de-DE" dirty="0">
              <a:solidFill>
                <a:schemeClr val="bg2"/>
              </a:solidFill>
              <a:latin typeface="+mn-lt"/>
            </a:endParaRPr>
          </a:p>
          <a:p>
            <a:pPr marL="285750" indent="-285750"/>
            <a:r>
              <a:rPr lang="en" dirty="0">
                <a:solidFill>
                  <a:schemeClr val="bg2"/>
                </a:solidFill>
                <a:latin typeface="+mn-lt"/>
              </a:rPr>
              <a:t>Da sich die scrollbare Komponente in MRTK noch in der Testphase befindet, gibt es verschiedene Probleme mit langem Text, der Höhe für die Anpassung an die internen (Multi-Layer)Elemente usw.</a:t>
            </a:r>
            <a:endParaRPr dirty="0">
              <a:solidFill>
                <a:schemeClr val="bg2"/>
              </a:solidFill>
              <a:latin typeface="+mn-lt"/>
            </a:endParaRPr>
          </a:p>
          <a:p>
            <a:pPr marL="285750" indent="-285750">
              <a:spcBef>
                <a:spcPts val="1200"/>
              </a:spcBef>
            </a:pPr>
            <a:r>
              <a:rPr lang="en" dirty="0">
                <a:solidFill>
                  <a:schemeClr val="bg2"/>
                </a:solidFill>
                <a:latin typeface="+mn-lt"/>
              </a:rPr>
              <a:t>Interaktionen wie Hover und Click usw. haben Probleme, wenn XRT Elemente wie Socket Interactor oder Grab Interactor mit Mrtk-Komponenten wie Object Manipulator kombiniert.</a:t>
            </a:r>
            <a:endParaRPr dirty="0">
              <a:solidFill>
                <a:schemeClr val="bg2"/>
              </a:solidFill>
              <a:latin typeface="+mn-lt"/>
            </a:endParaRPr>
          </a:p>
          <a:p>
            <a:pPr marL="0" lvl="0" indent="0" algn="l" rtl="0">
              <a:spcBef>
                <a:spcPts val="1200"/>
              </a:spcBef>
              <a:spcAft>
                <a:spcPts val="1200"/>
              </a:spcAft>
              <a:buNone/>
            </a:pPr>
            <a:endParaRPr dirty="0"/>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1058</Words>
  <Application>Microsoft Office PowerPoint</Application>
  <PresentationFormat>On-screen Show (16:9)</PresentationFormat>
  <Paragraphs>139</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Lato</vt:lpstr>
      <vt:lpstr>Arial</vt:lpstr>
      <vt:lpstr>Raleway</vt:lpstr>
      <vt:lpstr>Streamline</vt:lpstr>
      <vt:lpstr>Augmented and Virtual Reality (HSEL MIM 20 W23) Fahrrad-Lernanwendung Implementierung der Mrtk .</vt:lpstr>
      <vt:lpstr>Augmented and Virtual Reality (HSEL MIM 20 W23) Inhalte</vt:lpstr>
      <vt:lpstr>Konzept und Ziel</vt:lpstr>
      <vt:lpstr>Warum?</vt:lpstr>
      <vt:lpstr>Prozess</vt:lpstr>
      <vt:lpstr>Genutzte Elemente / Maßnahmen</vt:lpstr>
      <vt:lpstr>Erwartungen</vt:lpstr>
      <vt:lpstr>Wie weit das Ziel erreicht ist?</vt:lpstr>
      <vt:lpstr>Probleme</vt:lpstr>
      <vt:lpstr>Implementierung</vt:lpstr>
      <vt:lpstr>Implementierung</vt:lpstr>
      <vt:lpstr>Implementierung</vt:lpstr>
      <vt:lpstr>Implementierung</vt:lpstr>
      <vt:lpstr>Implementierung</vt:lpstr>
      <vt:lpstr>Implementierung</vt:lpstr>
      <vt:lpstr>Implementierung</vt:lpstr>
      <vt:lpstr>Implementierung</vt:lpstr>
      <vt:lpstr>Implementierung</vt:lpstr>
      <vt:lpstr>Implementierung</vt:lpstr>
      <vt:lpstr>Implementierung</vt:lpstr>
      <vt:lpstr>Implementierung</vt:lpstr>
      <vt:lpstr>Links</vt:lpstr>
      <vt:lpstr>Danke für Ihre Aufmerksamkeit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and Virtual Reality (HSEL MIM 20 W23) Fahrrad-Lernanwendung Implementierung der Mrtk .</dc:title>
  <cp:lastModifiedBy>Marina Roshdy</cp:lastModifiedBy>
  <cp:revision>46</cp:revision>
  <dcterms:modified xsi:type="dcterms:W3CDTF">2024-02-08T16:10:28Z</dcterms:modified>
</cp:coreProperties>
</file>